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28" r:id="rId1"/>
  </p:sldMasterIdLst>
  <p:notesMasterIdLst>
    <p:notesMasterId r:id="rId36"/>
  </p:notesMasterIdLst>
  <p:sldIdLst>
    <p:sldId id="294" r:id="rId2"/>
    <p:sldId id="274" r:id="rId3"/>
    <p:sldId id="283" r:id="rId4"/>
    <p:sldId id="322" r:id="rId5"/>
    <p:sldId id="296" r:id="rId6"/>
    <p:sldId id="297" r:id="rId7"/>
    <p:sldId id="301" r:id="rId8"/>
    <p:sldId id="300" r:id="rId9"/>
    <p:sldId id="302" r:id="rId10"/>
    <p:sldId id="304" r:id="rId11"/>
    <p:sldId id="308" r:id="rId12"/>
    <p:sldId id="306" r:id="rId13"/>
    <p:sldId id="307" r:id="rId14"/>
    <p:sldId id="309" r:id="rId15"/>
    <p:sldId id="310" r:id="rId16"/>
    <p:sldId id="312" r:id="rId17"/>
    <p:sldId id="313" r:id="rId18"/>
    <p:sldId id="315" r:id="rId19"/>
    <p:sldId id="317" r:id="rId20"/>
    <p:sldId id="318" r:id="rId21"/>
    <p:sldId id="319" r:id="rId22"/>
    <p:sldId id="320" r:id="rId23"/>
    <p:sldId id="324" r:id="rId24"/>
    <p:sldId id="323" r:id="rId25"/>
    <p:sldId id="325" r:id="rId26"/>
    <p:sldId id="326" r:id="rId27"/>
    <p:sldId id="329" r:id="rId28"/>
    <p:sldId id="330" r:id="rId29"/>
    <p:sldId id="332" r:id="rId30"/>
    <p:sldId id="327" r:id="rId31"/>
    <p:sldId id="336" r:id="rId32"/>
    <p:sldId id="333" r:id="rId33"/>
    <p:sldId id="334" r:id="rId34"/>
    <p:sldId id="335"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Fira Sans" panose="020B0503050000020004" pitchFamily="34" charset="0"/>
      <p:regular r:id="rId41"/>
      <p:bold r:id="rId42"/>
      <p:italic r:id="rId43"/>
      <p:boldItalic r:id="rId44"/>
    </p:embeddedFont>
    <p:embeddedFont>
      <p:font typeface="Fira Sans Book" panose="020B0604020202020204" charset="0"/>
      <p:regular r:id="rId45"/>
    </p:embeddedFont>
    <p:embeddedFont>
      <p:font typeface="Fira Sans Medium" panose="020B0603050000020004" pitchFamily="34" charset="0"/>
      <p:regular r:id="rId46"/>
      <p: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 userDrawn="1">
          <p15:clr>
            <a:srgbClr val="A4A3A4"/>
          </p15:clr>
        </p15:guide>
        <p15:guide id="3" orient="horz" pos="240" userDrawn="1">
          <p15:clr>
            <a:srgbClr val="A4A3A4"/>
          </p15:clr>
        </p15:guide>
        <p15:guide id="4" orient="horz" pos="4080" userDrawn="1">
          <p15:clr>
            <a:srgbClr val="A4A3A4"/>
          </p15:clr>
        </p15:guide>
        <p15:guide id="5" pos="7296" userDrawn="1">
          <p15:clr>
            <a:srgbClr val="A4A3A4"/>
          </p15:clr>
        </p15:guide>
        <p15:guide id="6" orient="horz" pos="2232" userDrawn="1">
          <p15:clr>
            <a:srgbClr val="A4A3A4"/>
          </p15:clr>
        </p15:guide>
        <p15:guide id="9" orient="horz" pos="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81D"/>
    <a:srgbClr val="003DA5"/>
    <a:srgbClr val="D32A36"/>
    <a:srgbClr val="F4F3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7"/>
    <p:restoredTop sz="92247" autoAdjust="0"/>
  </p:normalViewPr>
  <p:slideViewPr>
    <p:cSldViewPr snapToGrid="0" snapToObjects="1">
      <p:cViewPr varScale="1">
        <p:scale>
          <a:sx n="104" d="100"/>
          <a:sy n="104" d="100"/>
        </p:scale>
        <p:origin x="1081" y="53"/>
      </p:cViewPr>
      <p:guideLst>
        <p:guide pos="384"/>
        <p:guide orient="horz" pos="240"/>
        <p:guide orient="horz" pos="4080"/>
        <p:guide pos="7296"/>
        <p:guide orient="horz" pos="2232"/>
        <p:guide orient="horz" pos="5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7T09:35:41.336"/>
    </inkml:context>
    <inkml:brush xml:id="br0">
      <inkml:brushProperty name="width" value="0.05" units="cm"/>
      <inkml:brushProperty name="height" value="0.05" units="cm"/>
      <inkml:brushProperty name="color" value="#E71224"/>
    </inkml:brush>
  </inkml:definitions>
  <inkml:trace contextRef="#ctx0" brushRef="#br0">507 1548 24575,'26'2'0,"0"1"0,0 1 0,-1 1 0,1 2 0,37 14 0,29 8 0,190 51 0,102 24 0,-297-84 0,-28-5 0,1-3 0,87 7 0,348-17 0,-236-5 0,-224 3 0,360-15 0,-253 0 0,342-49 0,-230 15 0,-227 43 0,-1-2 0,-1-1 0,1-1 0,-1-1 0,-1-2 0,0 0 0,-1-1 0,22-19 0,6-7 0,-3-3 0,52-59 0,-86 86 0,-1 0 0,-1-1 0,-1 0 0,0-1 0,-1 0 0,-1-1 0,-1 0 0,0 0 0,-2-1 0,0 0 0,-1 0 0,3-36 0,-6 40 0,-2 1 0,0-1 0,0 0 0,-2 1 0,-5-29 0,5 36 0,-1 0 0,0 0 0,0 0 0,-1 1 0,1-1 0,-2 1 0,1 0 0,-1 0 0,0 0 0,0 1 0,-1 0 0,-10-10 0,-44-28 0,-80-45 0,58 38 0,-310-187 0,287 182 0,-206-79 0,-116 5 0,197 62 0,136 38 0,-117-22 0,117 38 0,-116-1 0,-98 15 0,278 1 0,0 0 0,0 2 0,0 2 0,1 0 0,-1 2 0,2 1 0,-1 2 0,1 0 0,0 2 0,1 1 0,-47 31 0,-596 439 0,575-414 0,-64 42 0,-120 71 0,267-173-227,0 0-1,0 1 1,0 0-1,2 1 1,-16 20-1,2 5-6598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7T09:35:43.728"/>
    </inkml:context>
    <inkml:brush xml:id="br0">
      <inkml:brushProperty name="width" value="0.05" units="cm"/>
      <inkml:brushProperty name="height" value="0.05" units="cm"/>
      <inkml:brushProperty name="color" value="#E71224"/>
    </inkml:brush>
  </inkml:definitions>
  <inkml:trace contextRef="#ctx0" brushRef="#br0">368 342 24575,'-4'3'0,"0"1"0,0 0 0,0 0 0,1 1 0,-1-1 0,1 1 0,1 0 0,-1 0 0,0 0 0,1 0 0,-2 6 0,0-1 0,-212 509 0,115-255 0,99-258 0,1 0 0,0 0 0,0 0 0,0-1 0,1 1 0,-1 0 0,1 0 0,1 0 0,-1 0 0,1 0 0,0 0 0,1 0 0,-1 0 0,1-1 0,0 1 0,6 9 0,-1-3 0,1 0 0,1-1 0,0-1 0,0 1 0,1-1 0,12 9 0,36 28 0,3-2 0,1-3 0,72 36 0,-69-43 0,13 9 0,1-4 0,96 34 0,106 15 0,79 27 0,-302-98 0,90 15 0,-130-29 0,65 17 0,-52-12 0,48 8 0,54-6 0,193-9 0,-162-5 0,172 4 0,151-1 0,-2-26 0,-91-34 0,-363 54 0,0-1 0,56-22 0,-75 23 0,0 1 0,-1-2 0,1 0 0,-1 0 0,0-1 0,-1 0 0,0-1 0,0 0 0,12-15 0,-5 1 0,-2 0 0,-1-1 0,0-1 0,11-30 0,33-108 0,-15 36 0,-30 88 0,-1-1 0,-3 1 0,0-2 0,-3 1 0,-2-1 0,0-82 0,-5 117 0,1-30 0,-8-65 0,6 89 0,-1-1 0,-1 1 0,0 0 0,0 0 0,-1 0 0,-1 0 0,0 1 0,-13-19 0,5 12 0,0 2 0,-2 0 0,-32-27 0,-62-36 0,67 50 0,-30-19 0,-83-40 0,-88-28 0,106 51 0,28 15 0,-3 5 0,-203-54 0,234 79 0,-30-9 0,-164-19 0,-461 36 0,236 53 0,6 32 0,334-51 0,-107 21 0,253-39-100,-24 5-322,0 2 1,-42 18-1,50-15-6404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7T09:35:45.399"/>
    </inkml:context>
    <inkml:brush xml:id="br0">
      <inkml:brushProperty name="width" value="0.05" units="cm"/>
      <inkml:brushProperty name="height" value="0.05" units="cm"/>
      <inkml:brushProperty name="color" value="#E71224"/>
    </inkml:brush>
  </inkml:definitions>
  <inkml:trace contextRef="#ctx0" brushRef="#br0">2082 1 24575,'-101'3'0,"-158"24"0,-90 45 0,109-7 0,-397 166 0,437-140 0,160-70 0,0 2 0,-62 48 0,92-63 0,1 0 0,0 1 0,1 0 0,-1 1 0,2 0 0,-1 0 0,2 1 0,-1-1 0,-7 19 0,8-14 0,1 1 0,1 0 0,0 1 0,1-1 0,1 1 0,0 26 0,1-7 0,2 0 0,2 0 0,1 0 0,2 0 0,1-1 0,2 0 0,1-1 0,2 0 0,1 0 0,25 44 0,0-13 0,4-1 0,2-2 0,3-2 0,2-2 0,3-3 0,3-1 0,1-4 0,3-1 0,128 79 0,-34-36 0,235 102 0,-381-191 0,446 169 0,-366-145 0,2-3 0,0-4 0,117 10 0,59-17 0,411-33 0,-525 7 0,-1-6 0,243-63 0,-332 63 0,-1-3 0,-1-2 0,-1-3 0,89-56 0,-101 53 0,-2-2 0,-1-3 0,-1-1 0,-3-1 0,61-75 0,-86 93 0,-1-1 0,-1-1 0,0 0 0,-2-1 0,0 0 0,-2-1 0,0 0 0,-1 0 0,6-43 0,-7 5 0,-2-1 0,-6-99 0,-1 114 0,-2 0 0,-2 0 0,-2 1 0,-20-63 0,17 75 0,-2 1 0,-1 0 0,-1 1 0,-2 1 0,-1 1 0,-31-38 0,-1 7 0,-3 3 0,-2 2 0,-107-81 0,110 99 0,-1 3 0,-2 3 0,-1 2 0,-120-45 0,17 23 0,-188-35 0,238 69 0,-162-7 0,-114 21 0,306 4 0,-354 2-1365,324-1-5461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A51DD2-8421-F74C-8DD7-90D709FC9F6E}"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DA39B-50AA-634B-8E2C-29BE284B4B70}" type="slidenum">
              <a:rPr lang="en-US" smtClean="0"/>
              <a:t>‹#›</a:t>
            </a:fld>
            <a:endParaRPr lang="en-US"/>
          </a:p>
        </p:txBody>
      </p:sp>
    </p:spTree>
    <p:extLst>
      <p:ext uri="{BB962C8B-B14F-4D97-AF65-F5344CB8AC3E}">
        <p14:creationId xmlns:p14="http://schemas.microsoft.com/office/powerpoint/2010/main" val="4016182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9DA39B-50AA-634B-8E2C-29BE284B4B70}" type="slidenum">
              <a:rPr lang="en-US" smtClean="0"/>
              <a:t>31</a:t>
            </a:fld>
            <a:endParaRPr lang="en-US"/>
          </a:p>
        </p:txBody>
      </p:sp>
    </p:spTree>
    <p:extLst>
      <p:ext uri="{BB962C8B-B14F-4D97-AF65-F5344CB8AC3E}">
        <p14:creationId xmlns:p14="http://schemas.microsoft.com/office/powerpoint/2010/main" val="73229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1974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25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412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895398"/>
      </p:ext>
    </p:extLst>
  </p:cSld>
  <p:clrMap bg1="lt1" tx1="dk1" bg2="lt2" tx2="dk2" accent1="accent1" accent2="accent2" accent3="accent3" accent4="accent4" accent5="accent5" accent6="accent6" hlink="hlink" folHlink="folHlink"/>
  <p:sldLayoutIdLst>
    <p:sldLayoutId id="2147483730" r:id="rId1"/>
    <p:sldLayoutId id="2147483727" r:id="rId2"/>
    <p:sldLayoutId id="2147483729" r:id="rId3"/>
  </p:sldLayoutIdLst>
  <p:txStyles>
    <p:titleStyle>
      <a:lvl1pPr algn="l" defTabSz="914400" rtl="0" eaLnBrk="1" latinLnBrk="0" hangingPunct="1">
        <a:lnSpc>
          <a:spcPct val="90000"/>
        </a:lnSpc>
        <a:spcBef>
          <a:spcPct val="0"/>
        </a:spcBef>
        <a:buNone/>
        <a:defRPr sz="4400" kern="1200">
          <a:solidFill>
            <a:schemeClr val="tx1"/>
          </a:solidFill>
          <a:latin typeface="Fira Sans" panose="020B0503050000020004" pitchFamily="34" charset="0"/>
          <a:ea typeface="Fira Sans" panose="020B05030500000200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ra Sans" panose="020B0503050000020004" pitchFamily="34" charset="0"/>
          <a:ea typeface="Fira Sans" panose="020B05030500000200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ra Sans" panose="020B0503050000020004" pitchFamily="34" charset="0"/>
          <a:ea typeface="Fira Sans" panose="020B05030500000200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ira Sans" panose="020B0503050000020004" pitchFamily="34" charset="0"/>
          <a:ea typeface="Fira Sans" panose="020B05030500000200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ra Sans" panose="020B0503050000020004" pitchFamily="34" charset="0"/>
          <a:ea typeface="Fira Sans" panose="020B050305000002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homes.cs.washington.edu/~mernst/advice/giving-talk.html#introduction" TargetMode="External"/><Relationship Id="rId3" Type="http://schemas.openxmlformats.org/officeDocument/2006/relationships/image" Target="../media/image3.svg"/><Relationship Id="rId7" Type="http://schemas.openxmlformats.org/officeDocument/2006/relationships/hyperlink" Target="https://www.cs.swarthmore.edu/~newhall/presentation.html" TargetMode="Externa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hyperlink" Target="https://www.ics.uci.edu/~goodrich/presenting.html" TargetMode="External"/><Relationship Id="rId5" Type="http://schemas.openxmlformats.org/officeDocument/2006/relationships/hyperlink" Target="http://www.ifs.tuwien.ac.at/~silvia/research-tips/" TargetMode="External"/><Relationship Id="rId4" Type="http://schemas.openxmlformats.org/officeDocument/2006/relationships/hyperlink" Target="https://brand.ucr.edu/document/ucr-powerpoint-templates-202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5.emf"/><Relationship Id="rId1" Type="http://schemas.openxmlformats.org/officeDocument/2006/relationships/slideLayout" Target="../slideLayouts/slideLayout3.xml"/><Relationship Id="rId6" Type="http://schemas.openxmlformats.org/officeDocument/2006/relationships/customXml" Target="../ink/ink1.xm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customXml" Target="../ink/ink3.xml"/><Relationship Id="rId4" Type="http://schemas.openxmlformats.org/officeDocument/2006/relationships/image" Target="../media/image3.svg"/><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DA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FC70C9-1AA6-684B-A9B1-35BC658BBF68}"/>
              </a:ext>
            </a:extLst>
          </p:cNvPr>
          <p:cNvPicPr>
            <a:picLocks noChangeAspect="1"/>
          </p:cNvPicPr>
          <p:nvPr/>
        </p:nvPicPr>
        <p:blipFill rotWithShape="1">
          <a:blip r:embed="rId2"/>
          <a:srcRect t="14350"/>
          <a:stretch/>
        </p:blipFill>
        <p:spPr>
          <a:xfrm>
            <a:off x="0" y="0"/>
            <a:ext cx="12222694" cy="6858000"/>
          </a:xfrm>
          <a:prstGeom prst="rect">
            <a:avLst/>
          </a:prstGeom>
        </p:spPr>
      </p:pic>
      <p:sp>
        <p:nvSpPr>
          <p:cNvPr id="7" name="Rectangle 6">
            <a:extLst>
              <a:ext uri="{FF2B5EF4-FFF2-40B4-BE49-F238E27FC236}">
                <a16:creationId xmlns:a16="http://schemas.microsoft.com/office/drawing/2014/main" id="{4A5882D8-9F74-2A46-BEAB-A118D82D6C70}"/>
              </a:ext>
            </a:extLst>
          </p:cNvPr>
          <p:cNvSpPr/>
          <p:nvPr/>
        </p:nvSpPr>
        <p:spPr>
          <a:xfrm>
            <a:off x="0" y="37279"/>
            <a:ext cx="12222694" cy="6858000"/>
          </a:xfrm>
          <a:prstGeom prst="rect">
            <a:avLst/>
          </a:prstGeom>
          <a:solidFill>
            <a:srgbClr val="003DA5">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1B92A8F9-FF41-8F44-BF9E-797DE5FBF7A6}"/>
              </a:ext>
            </a:extLst>
          </p:cNvPr>
          <p:cNvSpPr txBox="1"/>
          <p:nvPr/>
        </p:nvSpPr>
        <p:spPr>
          <a:xfrm>
            <a:off x="846667" y="1451330"/>
            <a:ext cx="10871200" cy="2673937"/>
          </a:xfrm>
          <a:prstGeom prst="rect">
            <a:avLst/>
          </a:prstGeom>
          <a:noFill/>
        </p:spPr>
        <p:txBody>
          <a:bodyPr wrap="square" rtlCol="0">
            <a:spAutoFit/>
          </a:bodyPr>
          <a:lstStyle/>
          <a:p>
            <a:pPr marL="0" marR="0" lvl="0" indent="0" algn="ctr" defTabSz="914400" rtl="0" eaLnBrk="1" fontAlgn="auto" latinLnBrk="0" hangingPunct="1">
              <a:lnSpc>
                <a:spcPts val="6820"/>
              </a:lnSpc>
              <a:spcBef>
                <a:spcPts val="0"/>
              </a:spcBef>
              <a:spcAft>
                <a:spcPts val="0"/>
              </a:spcAft>
              <a:buClrTx/>
              <a:buSzTx/>
              <a:buFontTx/>
              <a:buNone/>
              <a:tabLst/>
              <a:defRPr/>
            </a:pPr>
            <a:r>
              <a:rPr kumimoji="0" lang="en-US" sz="5400" b="0" i="0" u="none" strike="noStrike" kern="1200" cap="none" spc="-150" normalizeH="0" baseline="0" noProof="0" dirty="0">
                <a:ln>
                  <a:noFill/>
                </a:ln>
                <a:solidFill>
                  <a:prstClr val="white"/>
                </a:solidFill>
                <a:effectLst/>
                <a:uLnTx/>
                <a:uFillTx/>
                <a:latin typeface="Fira Sans Medium" panose="020B0503050000020004" pitchFamily="34" charset="0"/>
                <a:ea typeface="Fira Sans Medium" panose="020B0503050000020004" pitchFamily="34" charset="0"/>
                <a:cs typeface="+mn-cs"/>
              </a:rPr>
              <a:t>Giving a Research Talk</a:t>
            </a:r>
          </a:p>
          <a:p>
            <a:pPr marL="0" marR="0" lvl="0" indent="0" algn="ctr" defTabSz="914400" rtl="0" eaLnBrk="1" fontAlgn="auto" latinLnBrk="0" hangingPunct="1">
              <a:lnSpc>
                <a:spcPts val="682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Fira Sans Medium" panose="020B0503050000020004" pitchFamily="34" charset="0"/>
                <a:ea typeface="Fira Sans Medium" panose="020B0503050000020004" pitchFamily="34" charset="0"/>
                <a:cs typeface="+mn-cs"/>
              </a:rPr>
              <a:t>--- Structure and Delivery</a:t>
            </a:r>
          </a:p>
          <a:p>
            <a:pPr marL="0" marR="0" lvl="0" indent="0" algn="ctr" defTabSz="914400" rtl="0" eaLnBrk="1" fontAlgn="auto" latinLnBrk="0" hangingPunct="1">
              <a:lnSpc>
                <a:spcPts val="6820"/>
              </a:lnSpc>
              <a:spcBef>
                <a:spcPts val="0"/>
              </a:spcBef>
              <a:spcAft>
                <a:spcPts val="0"/>
              </a:spcAft>
              <a:buClrTx/>
              <a:buSzTx/>
              <a:buFontTx/>
              <a:buNone/>
              <a:tabLst/>
              <a:defRPr/>
            </a:pPr>
            <a:endParaRPr kumimoji="0" lang="en-US" sz="5400" b="0" i="0" u="none" strike="noStrike" kern="1200" cap="none" spc="-150" normalizeH="0" baseline="0" noProof="0" dirty="0">
              <a:ln>
                <a:noFill/>
              </a:ln>
              <a:solidFill>
                <a:prstClr val="white"/>
              </a:solidFill>
              <a:effectLst/>
              <a:uLnTx/>
              <a:uFillTx/>
              <a:latin typeface="Fira Sans Medium" panose="020B0503050000020004" pitchFamily="34" charset="0"/>
              <a:ea typeface="Fira Sans Medium" panose="020B0503050000020004" pitchFamily="34" charset="0"/>
              <a:cs typeface="+mn-cs"/>
            </a:endParaRPr>
          </a:p>
        </p:txBody>
      </p:sp>
      <p:pic>
        <p:nvPicPr>
          <p:cNvPr id="8" name="Graphic 7">
            <a:extLst>
              <a:ext uri="{FF2B5EF4-FFF2-40B4-BE49-F238E27FC236}">
                <a16:creationId xmlns:a16="http://schemas.microsoft.com/office/drawing/2014/main" id="{D8432B74-759A-274E-BF69-139B2D231B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8895" y="998128"/>
            <a:ext cx="444904" cy="203531"/>
          </a:xfrm>
          <a:prstGeom prst="rect">
            <a:avLst/>
          </a:prstGeom>
        </p:spPr>
      </p:pic>
      <p:sp>
        <p:nvSpPr>
          <p:cNvPr id="2" name="TextBox 1">
            <a:extLst>
              <a:ext uri="{FF2B5EF4-FFF2-40B4-BE49-F238E27FC236}">
                <a16:creationId xmlns:a16="http://schemas.microsoft.com/office/drawing/2014/main" id="{FE16BD68-A92A-54C7-A7FD-33205A51CD13}"/>
              </a:ext>
            </a:extLst>
          </p:cNvPr>
          <p:cNvSpPr txBox="1"/>
          <p:nvPr/>
        </p:nvSpPr>
        <p:spPr>
          <a:xfrm>
            <a:off x="4447986" y="3964224"/>
            <a:ext cx="3771626" cy="212365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Da Gong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dgong005@ucr.edu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PhD Candidate, Economics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err="1">
                <a:solidFill>
                  <a:prstClr val="white"/>
                </a:solidFill>
                <a:latin typeface="Calibri" panose="020F0502020204030204"/>
              </a:rPr>
              <a:t>GradQuant</a:t>
            </a: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@MacREU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July 06 2023  </a:t>
            </a:r>
          </a:p>
        </p:txBody>
      </p:sp>
      <p:pic>
        <p:nvPicPr>
          <p:cNvPr id="3" name="Picture 2">
            <a:extLst>
              <a:ext uri="{FF2B5EF4-FFF2-40B4-BE49-F238E27FC236}">
                <a16:creationId xmlns:a16="http://schemas.microsoft.com/office/drawing/2014/main" id="{1CACEDAE-3DEF-2900-BD69-926150E346BA}"/>
              </a:ext>
            </a:extLst>
          </p:cNvPr>
          <p:cNvPicPr>
            <a:picLocks noChangeAspect="1"/>
          </p:cNvPicPr>
          <p:nvPr/>
        </p:nvPicPr>
        <p:blipFill>
          <a:blip r:embed="rId5"/>
          <a:stretch>
            <a:fillRect/>
          </a:stretch>
        </p:blipFill>
        <p:spPr>
          <a:xfrm>
            <a:off x="10740607" y="6176158"/>
            <a:ext cx="1244601" cy="378682"/>
          </a:xfrm>
          <a:prstGeom prst="rect">
            <a:avLst/>
          </a:prstGeom>
        </p:spPr>
      </p:pic>
    </p:spTree>
    <p:extLst>
      <p:ext uri="{BB962C8B-B14F-4D97-AF65-F5344CB8AC3E}">
        <p14:creationId xmlns:p14="http://schemas.microsoft.com/office/powerpoint/2010/main" val="296152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37238"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Introduction</a:t>
            </a:r>
          </a:p>
        </p:txBody>
      </p:sp>
      <p:sp>
        <p:nvSpPr>
          <p:cNvPr id="6" name="TextBox 5">
            <a:extLst>
              <a:ext uri="{FF2B5EF4-FFF2-40B4-BE49-F238E27FC236}">
                <a16:creationId xmlns:a16="http://schemas.microsoft.com/office/drawing/2014/main" id="{5AF15FDF-13BD-6198-561C-B9884FE14A35}"/>
              </a:ext>
            </a:extLst>
          </p:cNvPr>
          <p:cNvSpPr txBox="1"/>
          <p:nvPr/>
        </p:nvSpPr>
        <p:spPr>
          <a:xfrm>
            <a:off x="609599" y="1848179"/>
            <a:ext cx="6620081" cy="2308324"/>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Research Question</a:t>
            </a:r>
          </a:p>
          <a:p>
            <a:pPr marL="342900" indent="-342900">
              <a:buFont typeface="Arial" panose="020B0604020202020204" pitchFamily="34" charset="0"/>
              <a:buChar char="•"/>
            </a:pPr>
            <a:r>
              <a:rPr lang="en-US" sz="2400" dirty="0">
                <a:latin typeface="Times New Roman" panose="02020603050405020304" pitchFamily="18" charset="0"/>
                <a:ea typeface="Fira Sans" panose="020B0503050000020004" pitchFamily="34" charset="0"/>
                <a:cs typeface="Times New Roman" panose="02020603050405020304" pitchFamily="18" charset="0"/>
              </a:rPr>
              <a:t>Background </a:t>
            </a:r>
            <a:endParaRPr lang="en-US" sz="2400" dirty="0">
              <a:latin typeface="Times New Roman" panose="02020603050405020304" pitchFamily="18" charset="0"/>
              <a:ea typeface="Fira Sans Book" panose="020B0503050000020004" pitchFamily="34" charset="0"/>
            </a:endParaRPr>
          </a:p>
          <a:p>
            <a:pPr marL="342900" indent="-342900">
              <a:buFont typeface="Arial" panose="020B0604020202020204" pitchFamily="34" charset="0"/>
              <a:buChar char="•"/>
            </a:pPr>
            <a:r>
              <a:rPr lang="en-US" sz="2400" dirty="0">
                <a:latin typeface="Times New Roman" panose="02020603050405020304" pitchFamily="18" charset="0"/>
                <a:ea typeface="Fira Sans" panose="020B0503050000020004" pitchFamily="34" charset="0"/>
                <a:cs typeface="Times New Roman" panose="02020603050405020304" pitchFamily="18" charset="0"/>
              </a:rPr>
              <a:t>Previous Research</a:t>
            </a:r>
          </a:p>
          <a:p>
            <a:pPr marL="342900" indent="-342900">
              <a:buFont typeface="Arial" panose="020B0604020202020204" pitchFamily="34" charset="0"/>
              <a:buChar char="•"/>
            </a:pPr>
            <a:r>
              <a:rPr lang="en-US" sz="2400" dirty="0">
                <a:latin typeface="Times New Roman" panose="02020603050405020304" pitchFamily="18" charset="0"/>
                <a:ea typeface="Fira Sans" panose="020B0503050000020004" pitchFamily="34" charset="0"/>
                <a:cs typeface="Times New Roman" panose="02020603050405020304" pitchFamily="18" charset="0"/>
              </a:rPr>
              <a:t>Methods and Finding (Optional and Brief) </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Contribution</a:t>
            </a:r>
          </a:p>
          <a:p>
            <a:pPr marL="342900" indent="-342900">
              <a:buFont typeface="Arial" panose="020B0604020202020204" pitchFamily="34" charset="0"/>
              <a:buChar char="•"/>
            </a:pPr>
            <a:endParaRPr lang="en-US" sz="2400" dirty="0">
              <a:latin typeface="Times New Roman" panose="02020603050405020304" pitchFamily="18" charset="0"/>
              <a:ea typeface="Fira Sans" panose="020B05030500000200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4E951E9-3DF1-CD6E-AB51-C7418E665D10}"/>
              </a:ext>
            </a:extLst>
          </p:cNvPr>
          <p:cNvSpPr txBox="1"/>
          <p:nvPr/>
        </p:nvSpPr>
        <p:spPr>
          <a:xfrm>
            <a:off x="6587646" y="4313445"/>
            <a:ext cx="5651740" cy="1200329"/>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Watchout!</a:t>
            </a:r>
          </a:p>
          <a:p>
            <a:r>
              <a:rPr lang="en-US" sz="2400" dirty="0">
                <a:latin typeface="Times New Roman" panose="02020603050405020304" pitchFamily="18" charset="0"/>
                <a:cs typeface="Times New Roman" panose="02020603050405020304" pitchFamily="18" charset="0"/>
              </a:rPr>
              <a:t>Sessions might overlap with each other, </a:t>
            </a:r>
          </a:p>
          <a:p>
            <a:r>
              <a:rPr lang="en-US" sz="2400" dirty="0">
                <a:latin typeface="Times New Roman" panose="02020603050405020304" pitchFamily="18" charset="0"/>
                <a:cs typeface="Times New Roman" panose="02020603050405020304" pitchFamily="18" charset="0"/>
              </a:rPr>
              <a:t>you don’t want to include all of these above </a:t>
            </a:r>
          </a:p>
        </p:txBody>
      </p:sp>
    </p:spTree>
    <p:extLst>
      <p:ext uri="{BB962C8B-B14F-4D97-AF65-F5344CB8AC3E}">
        <p14:creationId xmlns:p14="http://schemas.microsoft.com/office/powerpoint/2010/main" val="65353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750073"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Introduction --- cont.</a:t>
            </a:r>
          </a:p>
        </p:txBody>
      </p:sp>
      <p:sp>
        <p:nvSpPr>
          <p:cNvPr id="6" name="TextBox 5">
            <a:extLst>
              <a:ext uri="{FF2B5EF4-FFF2-40B4-BE49-F238E27FC236}">
                <a16:creationId xmlns:a16="http://schemas.microsoft.com/office/drawing/2014/main" id="{5AF15FDF-13BD-6198-561C-B9884FE14A35}"/>
              </a:ext>
            </a:extLst>
          </p:cNvPr>
          <p:cNvSpPr txBox="1"/>
          <p:nvPr/>
        </p:nvSpPr>
        <p:spPr>
          <a:xfrm>
            <a:off x="609600" y="1848179"/>
            <a:ext cx="10205318" cy="1569660"/>
          </a:xfrm>
          <a:prstGeom prst="rect">
            <a:avLst/>
          </a:prstGeom>
          <a:noFill/>
        </p:spPr>
        <p:txBody>
          <a:bodyPr wrap="square">
            <a:spAutoFit/>
          </a:bodyPr>
          <a:lstStyle/>
          <a:p>
            <a:r>
              <a:rPr lang="en-US" sz="2400" dirty="0">
                <a:latin typeface="Times New Roman" panose="02020603050405020304" pitchFamily="18" charset="0"/>
                <a:ea typeface="Fira Sans" panose="020B0503050000020004" pitchFamily="34" charset="0"/>
                <a:cs typeface="Times New Roman" panose="02020603050405020304" pitchFamily="18" charset="0"/>
              </a:rPr>
              <a:t>“The Introduction define the context for the current work reported. How does this paper relate to what has been done previously? In the process it should point readers to publications to which they may need to refer in order to understand the motives for the current research.” (Thrower, 2008)</a:t>
            </a:r>
          </a:p>
        </p:txBody>
      </p:sp>
      <p:sp>
        <p:nvSpPr>
          <p:cNvPr id="5" name="TextBox 4">
            <a:extLst>
              <a:ext uri="{FF2B5EF4-FFF2-40B4-BE49-F238E27FC236}">
                <a16:creationId xmlns:a16="http://schemas.microsoft.com/office/drawing/2014/main" id="{5CB0D6E9-117F-46B7-A4E3-844F029C1A50}"/>
              </a:ext>
            </a:extLst>
          </p:cNvPr>
          <p:cNvSpPr txBox="1"/>
          <p:nvPr/>
        </p:nvSpPr>
        <p:spPr>
          <a:xfrm>
            <a:off x="642491" y="3604972"/>
            <a:ext cx="10593445"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Bad example: ‘‘Carbon is the most versatile element on the earth. Two forms, diamond and graphite, were discovered in the 18th century. There then followed 200 years with no major advances until the discovery of fullerenes in 1985, for which Nobel prizes were awarded. Etc.’’</a:t>
            </a:r>
          </a:p>
        </p:txBody>
      </p:sp>
      <p:sp>
        <p:nvSpPr>
          <p:cNvPr id="7" name="TextBox 6">
            <a:extLst>
              <a:ext uri="{FF2B5EF4-FFF2-40B4-BE49-F238E27FC236}">
                <a16:creationId xmlns:a16="http://schemas.microsoft.com/office/drawing/2014/main" id="{C75C0AFD-AF18-D563-FAD1-B2E3CA16DEFD}"/>
              </a:ext>
            </a:extLst>
          </p:cNvPr>
          <p:cNvSpPr txBox="1"/>
          <p:nvPr/>
        </p:nvSpPr>
        <p:spPr>
          <a:xfrm>
            <a:off x="1973526" y="5531976"/>
            <a:ext cx="8405603" cy="646331"/>
          </a:xfrm>
          <a:prstGeom prst="rect">
            <a:avLst/>
          </a:prstGeom>
          <a:noFill/>
        </p:spPr>
        <p:txBody>
          <a:bodyPr wrap="square" rtlCol="0">
            <a:spAutoFit/>
          </a:bodyPr>
          <a:lstStyle/>
          <a:p>
            <a:r>
              <a:rPr lang="en-US" dirty="0" err="1"/>
              <a:t>Ref:Peter</a:t>
            </a:r>
            <a:r>
              <a:rPr lang="en-US" dirty="0"/>
              <a:t> A. Thrower, Writing a scientific paper: II. Introduction and references, Carbon, Volume 46, Issue 2, 2008</a:t>
            </a:r>
          </a:p>
        </p:txBody>
      </p:sp>
    </p:spTree>
    <p:extLst>
      <p:ext uri="{BB962C8B-B14F-4D97-AF65-F5344CB8AC3E}">
        <p14:creationId xmlns:p14="http://schemas.microsoft.com/office/powerpoint/2010/main" val="2365234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413456"/>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37238" y="671376"/>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Introduction --- e.g. 1</a:t>
            </a:r>
          </a:p>
        </p:txBody>
      </p:sp>
      <p:pic>
        <p:nvPicPr>
          <p:cNvPr id="5" name="Picture 4">
            <a:extLst>
              <a:ext uri="{FF2B5EF4-FFF2-40B4-BE49-F238E27FC236}">
                <a16:creationId xmlns:a16="http://schemas.microsoft.com/office/drawing/2014/main" id="{3E80FCA8-1D18-566A-F0FA-3F5513687247}"/>
              </a:ext>
            </a:extLst>
          </p:cNvPr>
          <p:cNvPicPr>
            <a:picLocks noChangeAspect="1"/>
          </p:cNvPicPr>
          <p:nvPr/>
        </p:nvPicPr>
        <p:blipFill>
          <a:blip r:embed="rId4"/>
          <a:stretch>
            <a:fillRect/>
          </a:stretch>
        </p:blipFill>
        <p:spPr>
          <a:xfrm>
            <a:off x="609600" y="1387587"/>
            <a:ext cx="3623810" cy="2041413"/>
          </a:xfrm>
          <a:prstGeom prst="rect">
            <a:avLst/>
          </a:prstGeom>
        </p:spPr>
      </p:pic>
      <p:pic>
        <p:nvPicPr>
          <p:cNvPr id="7" name="Picture 6">
            <a:extLst>
              <a:ext uri="{FF2B5EF4-FFF2-40B4-BE49-F238E27FC236}">
                <a16:creationId xmlns:a16="http://schemas.microsoft.com/office/drawing/2014/main" id="{9B3E4DEF-ED8D-5229-C8B8-4D690A54FC6E}"/>
              </a:ext>
            </a:extLst>
          </p:cNvPr>
          <p:cNvPicPr>
            <a:picLocks noChangeAspect="1"/>
          </p:cNvPicPr>
          <p:nvPr/>
        </p:nvPicPr>
        <p:blipFill>
          <a:blip r:embed="rId5"/>
          <a:stretch>
            <a:fillRect/>
          </a:stretch>
        </p:blipFill>
        <p:spPr>
          <a:xfrm>
            <a:off x="4609024" y="1507565"/>
            <a:ext cx="3349568" cy="1886923"/>
          </a:xfrm>
          <a:prstGeom prst="rect">
            <a:avLst/>
          </a:prstGeom>
        </p:spPr>
      </p:pic>
      <p:pic>
        <p:nvPicPr>
          <p:cNvPr id="8" name="Picture 7">
            <a:extLst>
              <a:ext uri="{FF2B5EF4-FFF2-40B4-BE49-F238E27FC236}">
                <a16:creationId xmlns:a16="http://schemas.microsoft.com/office/drawing/2014/main" id="{76B2B2D1-EC4B-90EE-2396-C8657FCBE253}"/>
              </a:ext>
            </a:extLst>
          </p:cNvPr>
          <p:cNvPicPr>
            <a:picLocks noChangeAspect="1"/>
          </p:cNvPicPr>
          <p:nvPr/>
        </p:nvPicPr>
        <p:blipFill>
          <a:blip r:embed="rId6"/>
          <a:stretch>
            <a:fillRect/>
          </a:stretch>
        </p:blipFill>
        <p:spPr>
          <a:xfrm>
            <a:off x="8513370" y="1446866"/>
            <a:ext cx="3242261" cy="1826474"/>
          </a:xfrm>
          <a:prstGeom prst="rect">
            <a:avLst/>
          </a:prstGeom>
        </p:spPr>
      </p:pic>
      <p:pic>
        <p:nvPicPr>
          <p:cNvPr id="9" name="Picture 8">
            <a:extLst>
              <a:ext uri="{FF2B5EF4-FFF2-40B4-BE49-F238E27FC236}">
                <a16:creationId xmlns:a16="http://schemas.microsoft.com/office/drawing/2014/main" id="{2865101A-F59C-26B5-502E-8E9F03782E9E}"/>
              </a:ext>
            </a:extLst>
          </p:cNvPr>
          <p:cNvPicPr>
            <a:picLocks noChangeAspect="1"/>
          </p:cNvPicPr>
          <p:nvPr/>
        </p:nvPicPr>
        <p:blipFill>
          <a:blip r:embed="rId7"/>
          <a:stretch>
            <a:fillRect/>
          </a:stretch>
        </p:blipFill>
        <p:spPr>
          <a:xfrm>
            <a:off x="609600" y="3902773"/>
            <a:ext cx="3310914" cy="1865148"/>
          </a:xfrm>
          <a:prstGeom prst="rect">
            <a:avLst/>
          </a:prstGeom>
        </p:spPr>
      </p:pic>
      <p:pic>
        <p:nvPicPr>
          <p:cNvPr id="10" name="Picture 9">
            <a:extLst>
              <a:ext uri="{FF2B5EF4-FFF2-40B4-BE49-F238E27FC236}">
                <a16:creationId xmlns:a16="http://schemas.microsoft.com/office/drawing/2014/main" id="{FC3FEA6E-F533-89B1-A902-CFA19E626F3A}"/>
              </a:ext>
            </a:extLst>
          </p:cNvPr>
          <p:cNvPicPr>
            <a:picLocks noChangeAspect="1"/>
          </p:cNvPicPr>
          <p:nvPr/>
        </p:nvPicPr>
        <p:blipFill>
          <a:blip r:embed="rId8"/>
          <a:stretch>
            <a:fillRect/>
          </a:stretch>
        </p:blipFill>
        <p:spPr>
          <a:xfrm>
            <a:off x="4664634" y="3902773"/>
            <a:ext cx="3310913" cy="1865148"/>
          </a:xfrm>
          <a:prstGeom prst="rect">
            <a:avLst/>
          </a:prstGeom>
        </p:spPr>
      </p:pic>
      <p:sp>
        <p:nvSpPr>
          <p:cNvPr id="11" name="TextBox 10">
            <a:extLst>
              <a:ext uri="{FF2B5EF4-FFF2-40B4-BE49-F238E27FC236}">
                <a16:creationId xmlns:a16="http://schemas.microsoft.com/office/drawing/2014/main" id="{A05E3342-783B-E025-79CB-EB614973AE2B}"/>
              </a:ext>
            </a:extLst>
          </p:cNvPr>
          <p:cNvSpPr txBox="1"/>
          <p:nvPr/>
        </p:nvSpPr>
        <p:spPr>
          <a:xfrm>
            <a:off x="7975547" y="4252264"/>
            <a:ext cx="3920737" cy="646331"/>
          </a:xfrm>
          <a:prstGeom prst="rect">
            <a:avLst/>
          </a:prstGeom>
          <a:noFill/>
        </p:spPr>
        <p:txBody>
          <a:bodyPr wrap="square" rtlCol="0">
            <a:spAutoFit/>
          </a:bodyPr>
          <a:lstStyle/>
          <a:p>
            <a:r>
              <a:rPr lang="en-US" dirty="0"/>
              <a:t>Ref: </a:t>
            </a:r>
          </a:p>
          <a:p>
            <a:r>
              <a:rPr lang="en-US" dirty="0" err="1"/>
              <a:t>Zhoucheng</a:t>
            </a:r>
            <a:r>
              <a:rPr lang="en-US" dirty="0"/>
              <a:t> Shang 2023</a:t>
            </a:r>
          </a:p>
        </p:txBody>
      </p:sp>
    </p:spTree>
    <p:extLst>
      <p:ext uri="{BB962C8B-B14F-4D97-AF65-F5344CB8AC3E}">
        <p14:creationId xmlns:p14="http://schemas.microsoft.com/office/powerpoint/2010/main" val="221142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413456"/>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37238" y="671376"/>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Introduction --- e.g. 2</a:t>
            </a:r>
          </a:p>
        </p:txBody>
      </p:sp>
      <p:sp>
        <p:nvSpPr>
          <p:cNvPr id="2" name="TextBox 1">
            <a:extLst>
              <a:ext uri="{FF2B5EF4-FFF2-40B4-BE49-F238E27FC236}">
                <a16:creationId xmlns:a16="http://schemas.microsoft.com/office/drawing/2014/main" id="{E2AB95FC-0385-AE3B-0278-41FC9F62561C}"/>
              </a:ext>
            </a:extLst>
          </p:cNvPr>
          <p:cNvSpPr txBox="1"/>
          <p:nvPr/>
        </p:nvSpPr>
        <p:spPr>
          <a:xfrm>
            <a:off x="3547959" y="5344281"/>
            <a:ext cx="3920737" cy="923330"/>
          </a:xfrm>
          <a:prstGeom prst="rect">
            <a:avLst/>
          </a:prstGeom>
          <a:noFill/>
        </p:spPr>
        <p:txBody>
          <a:bodyPr wrap="square" rtlCol="0">
            <a:spAutoFit/>
          </a:bodyPr>
          <a:lstStyle/>
          <a:p>
            <a:r>
              <a:rPr lang="en-US" dirty="0"/>
              <a:t>Ref: </a:t>
            </a:r>
          </a:p>
          <a:p>
            <a:r>
              <a:rPr lang="en-US" dirty="0"/>
              <a:t>Probabilistic Topic Models: Origins and Challenges, David M. </a:t>
            </a:r>
            <a:r>
              <a:rPr lang="en-US" dirty="0" err="1"/>
              <a:t>Blei</a:t>
            </a:r>
            <a:r>
              <a:rPr lang="en-US" dirty="0"/>
              <a:t>, 2013</a:t>
            </a:r>
          </a:p>
        </p:txBody>
      </p:sp>
      <p:pic>
        <p:nvPicPr>
          <p:cNvPr id="12" name="Picture 11">
            <a:extLst>
              <a:ext uri="{FF2B5EF4-FFF2-40B4-BE49-F238E27FC236}">
                <a16:creationId xmlns:a16="http://schemas.microsoft.com/office/drawing/2014/main" id="{4DCAB8B2-297A-1B74-1D74-A9097C971B84}"/>
              </a:ext>
            </a:extLst>
          </p:cNvPr>
          <p:cNvPicPr>
            <a:picLocks noChangeAspect="1"/>
          </p:cNvPicPr>
          <p:nvPr/>
        </p:nvPicPr>
        <p:blipFill>
          <a:blip r:embed="rId4"/>
          <a:stretch>
            <a:fillRect/>
          </a:stretch>
        </p:blipFill>
        <p:spPr>
          <a:xfrm>
            <a:off x="537238" y="1899858"/>
            <a:ext cx="3302180" cy="2471993"/>
          </a:xfrm>
          <a:prstGeom prst="rect">
            <a:avLst/>
          </a:prstGeom>
        </p:spPr>
      </p:pic>
      <p:pic>
        <p:nvPicPr>
          <p:cNvPr id="14" name="Picture 13">
            <a:extLst>
              <a:ext uri="{FF2B5EF4-FFF2-40B4-BE49-F238E27FC236}">
                <a16:creationId xmlns:a16="http://schemas.microsoft.com/office/drawing/2014/main" id="{A189DCFD-C29E-DDA5-4ADA-3FF988894965}"/>
              </a:ext>
            </a:extLst>
          </p:cNvPr>
          <p:cNvPicPr>
            <a:picLocks noChangeAspect="1"/>
          </p:cNvPicPr>
          <p:nvPr/>
        </p:nvPicPr>
        <p:blipFill>
          <a:blip r:embed="rId5"/>
          <a:stretch>
            <a:fillRect/>
          </a:stretch>
        </p:blipFill>
        <p:spPr>
          <a:xfrm>
            <a:off x="4135631" y="1899858"/>
            <a:ext cx="3920737" cy="2596104"/>
          </a:xfrm>
          <a:prstGeom prst="rect">
            <a:avLst/>
          </a:prstGeom>
        </p:spPr>
      </p:pic>
      <p:pic>
        <p:nvPicPr>
          <p:cNvPr id="16" name="Picture 15">
            <a:extLst>
              <a:ext uri="{FF2B5EF4-FFF2-40B4-BE49-F238E27FC236}">
                <a16:creationId xmlns:a16="http://schemas.microsoft.com/office/drawing/2014/main" id="{49EDC3E8-6AE1-6FA3-AD19-66D001637C38}"/>
              </a:ext>
            </a:extLst>
          </p:cNvPr>
          <p:cNvPicPr>
            <a:picLocks noChangeAspect="1"/>
          </p:cNvPicPr>
          <p:nvPr/>
        </p:nvPicPr>
        <p:blipFill>
          <a:blip r:embed="rId6"/>
          <a:stretch>
            <a:fillRect/>
          </a:stretch>
        </p:blipFill>
        <p:spPr>
          <a:xfrm>
            <a:off x="7815160" y="1899858"/>
            <a:ext cx="4164139" cy="2691825"/>
          </a:xfrm>
          <a:prstGeom prst="rect">
            <a:avLst/>
          </a:prstGeom>
        </p:spPr>
      </p:pic>
    </p:spTree>
    <p:extLst>
      <p:ext uri="{BB962C8B-B14F-4D97-AF65-F5344CB8AC3E}">
        <p14:creationId xmlns:p14="http://schemas.microsoft.com/office/powerpoint/2010/main" val="4192086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37238"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Experiment and Methods</a:t>
            </a:r>
          </a:p>
        </p:txBody>
      </p:sp>
      <p:sp>
        <p:nvSpPr>
          <p:cNvPr id="6" name="TextBox 5">
            <a:extLst>
              <a:ext uri="{FF2B5EF4-FFF2-40B4-BE49-F238E27FC236}">
                <a16:creationId xmlns:a16="http://schemas.microsoft.com/office/drawing/2014/main" id="{5AF15FDF-13BD-6198-561C-B9884FE14A35}"/>
              </a:ext>
            </a:extLst>
          </p:cNvPr>
          <p:cNvSpPr txBox="1"/>
          <p:nvPr/>
        </p:nvSpPr>
        <p:spPr>
          <a:xfrm>
            <a:off x="609600" y="1848179"/>
            <a:ext cx="4350528" cy="2308324"/>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Sample Preparation</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Characterization (Setting)</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Equipment (maybe?)</a:t>
            </a:r>
          </a:p>
          <a:p>
            <a:r>
              <a:rPr lang="en-US" sz="2400" dirty="0">
                <a:latin typeface="Times New Roman" panose="02020603050405020304" pitchFamily="18" charset="0"/>
                <a:ea typeface="Fira Sans Book" panose="020B0503050000020004" pitchFamily="34" charset="0"/>
              </a:rPr>
              <a:t>……</a:t>
            </a:r>
          </a:p>
          <a:p>
            <a:endParaRPr lang="en-US" sz="2400" dirty="0">
              <a:latin typeface="Times New Roman" panose="02020603050405020304" pitchFamily="18" charset="0"/>
              <a:ea typeface="Fira Sans Book" panose="020B0503050000020004" pitchFamily="34" charset="0"/>
            </a:endParaRPr>
          </a:p>
          <a:p>
            <a:endParaRPr lang="en-US" sz="2400" dirty="0">
              <a:latin typeface="Times New Roman" panose="02020603050405020304" pitchFamily="18" charset="0"/>
              <a:ea typeface="Fira Sans" panose="020B0503050000020004" pitchFamily="34" charset="0"/>
              <a:cs typeface="Times New Roman" panose="02020603050405020304" pitchFamily="18" charset="0"/>
            </a:endParaRPr>
          </a:p>
        </p:txBody>
      </p:sp>
    </p:spTree>
    <p:extLst>
      <p:ext uri="{BB962C8B-B14F-4D97-AF65-F5344CB8AC3E}">
        <p14:creationId xmlns:p14="http://schemas.microsoft.com/office/powerpoint/2010/main" val="2186576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37238"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Experiment and Methods --- Cont.</a:t>
            </a:r>
          </a:p>
        </p:txBody>
      </p:sp>
      <p:sp>
        <p:nvSpPr>
          <p:cNvPr id="6" name="TextBox 5">
            <a:extLst>
              <a:ext uri="{FF2B5EF4-FFF2-40B4-BE49-F238E27FC236}">
                <a16:creationId xmlns:a16="http://schemas.microsoft.com/office/drawing/2014/main" id="{5AF15FDF-13BD-6198-561C-B9884FE14A35}"/>
              </a:ext>
            </a:extLst>
          </p:cNvPr>
          <p:cNvSpPr txBox="1"/>
          <p:nvPr/>
        </p:nvSpPr>
        <p:spPr>
          <a:xfrm>
            <a:off x="609600" y="1848179"/>
            <a:ext cx="8876478" cy="2677656"/>
          </a:xfrm>
          <a:prstGeom prst="rect">
            <a:avLst/>
          </a:prstGeom>
          <a:noFill/>
        </p:spPr>
        <p:txBody>
          <a:bodyPr wrap="square">
            <a:spAutoFit/>
          </a:bodyPr>
          <a:lstStyle/>
          <a:p>
            <a:r>
              <a:rPr lang="en-US" sz="2400" dirty="0">
                <a:latin typeface="Times New Roman" panose="02020603050405020304" pitchFamily="18" charset="0"/>
                <a:ea typeface="Fira Sans Book" panose="020B0503050000020004" pitchFamily="34" charset="0"/>
              </a:rPr>
              <a:t>Make Sure:</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Replicable</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Experiments are well designed</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Major points </a:t>
            </a:r>
          </a:p>
          <a:p>
            <a:pPr marL="342900" indent="-342900">
              <a:buFont typeface="Arial" panose="020B0604020202020204" pitchFamily="34" charset="0"/>
              <a:buChar char="•"/>
            </a:pPr>
            <a:endParaRPr lang="en-US" sz="2400" dirty="0">
              <a:latin typeface="Times New Roman" panose="02020603050405020304" pitchFamily="18" charset="0"/>
              <a:ea typeface="Fira Sans Book" panose="020B0503050000020004" pitchFamily="34" charset="0"/>
            </a:endParaRPr>
          </a:p>
          <a:p>
            <a:endParaRPr lang="en-US" sz="2400" dirty="0">
              <a:latin typeface="Times New Roman" panose="02020603050405020304" pitchFamily="18" charset="0"/>
              <a:ea typeface="Fira Sans Book" panose="020B0503050000020004" pitchFamily="34" charset="0"/>
            </a:endParaRPr>
          </a:p>
          <a:p>
            <a:endParaRPr lang="en-US" sz="2400" dirty="0">
              <a:latin typeface="Times New Roman" panose="02020603050405020304" pitchFamily="18" charset="0"/>
              <a:ea typeface="Fira Sans" panose="020B0503050000020004" pitchFamily="34" charset="0"/>
              <a:cs typeface="Times New Roman" panose="02020603050405020304" pitchFamily="18" charset="0"/>
            </a:endParaRPr>
          </a:p>
        </p:txBody>
      </p:sp>
    </p:spTree>
    <p:extLst>
      <p:ext uri="{BB962C8B-B14F-4D97-AF65-F5344CB8AC3E}">
        <p14:creationId xmlns:p14="http://schemas.microsoft.com/office/powerpoint/2010/main" val="4095145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609600"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Results and Discussion</a:t>
            </a:r>
          </a:p>
        </p:txBody>
      </p:sp>
      <p:sp>
        <p:nvSpPr>
          <p:cNvPr id="6" name="TextBox 5">
            <a:extLst>
              <a:ext uri="{FF2B5EF4-FFF2-40B4-BE49-F238E27FC236}">
                <a16:creationId xmlns:a16="http://schemas.microsoft.com/office/drawing/2014/main" id="{5AF15FDF-13BD-6198-561C-B9884FE14A35}"/>
              </a:ext>
            </a:extLst>
          </p:cNvPr>
          <p:cNvSpPr txBox="1"/>
          <p:nvPr/>
        </p:nvSpPr>
        <p:spPr>
          <a:xfrm>
            <a:off x="720277" y="1657725"/>
            <a:ext cx="5608159" cy="193899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Present data clearly (table &amp; figure)</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Don’t overinterpret </a:t>
            </a:r>
          </a:p>
          <a:p>
            <a:pPr marL="342900" indent="-342900">
              <a:buFont typeface="Arial" panose="020B0604020202020204" pitchFamily="34" charset="0"/>
              <a:buChar char="•"/>
            </a:pPr>
            <a:endParaRPr lang="en-US" sz="2400" dirty="0">
              <a:latin typeface="Times New Roman" panose="02020603050405020304" pitchFamily="18" charset="0"/>
              <a:ea typeface="Fira Sans Book" panose="020B0503050000020004" pitchFamily="34" charset="0"/>
            </a:endParaRPr>
          </a:p>
          <a:p>
            <a:pPr marL="342900" indent="-342900">
              <a:buFont typeface="Arial" panose="020B0604020202020204" pitchFamily="34" charset="0"/>
              <a:buChar char="•"/>
            </a:pPr>
            <a:endParaRPr lang="en-US" sz="2400" dirty="0">
              <a:latin typeface="Times New Roman" panose="02020603050405020304" pitchFamily="18" charset="0"/>
              <a:ea typeface="Fira Sans Book" panose="020B0503050000020004" pitchFamily="34" charset="0"/>
            </a:endParaRPr>
          </a:p>
          <a:p>
            <a:endParaRPr lang="en-US" sz="2400" dirty="0">
              <a:latin typeface="Times New Roman" panose="02020603050405020304" pitchFamily="18" charset="0"/>
              <a:ea typeface="Fira Sans" panose="020B05030500000200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4540D10-9628-1FB7-738F-E6BC33EC9C86}"/>
              </a:ext>
            </a:extLst>
          </p:cNvPr>
          <p:cNvSpPr txBox="1"/>
          <p:nvPr/>
        </p:nvSpPr>
        <p:spPr>
          <a:xfrm>
            <a:off x="2727385" y="5586459"/>
            <a:ext cx="7157537" cy="646331"/>
          </a:xfrm>
          <a:prstGeom prst="rect">
            <a:avLst/>
          </a:prstGeom>
          <a:noFill/>
        </p:spPr>
        <p:txBody>
          <a:bodyPr wrap="none" rtlCol="0">
            <a:spAutoFit/>
          </a:bodyPr>
          <a:lstStyle/>
          <a:p>
            <a:r>
              <a:rPr lang="en-US" dirty="0"/>
              <a:t>Ref: Peter A. Thrower, Writing a scientific paper: IV. Results and discussion,</a:t>
            </a:r>
          </a:p>
          <a:p>
            <a:r>
              <a:rPr lang="en-US" dirty="0"/>
              <a:t>Carbon, Volume 48, Issue 10, 2010, Pages 2675-2676</a:t>
            </a:r>
          </a:p>
        </p:txBody>
      </p:sp>
    </p:spTree>
    <p:extLst>
      <p:ext uri="{BB962C8B-B14F-4D97-AF65-F5344CB8AC3E}">
        <p14:creationId xmlns:p14="http://schemas.microsoft.com/office/powerpoint/2010/main" val="3644505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609600"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Results and Discussion --- e.g. </a:t>
            </a:r>
          </a:p>
        </p:txBody>
      </p:sp>
      <p:pic>
        <p:nvPicPr>
          <p:cNvPr id="13" name="Picture 12">
            <a:extLst>
              <a:ext uri="{FF2B5EF4-FFF2-40B4-BE49-F238E27FC236}">
                <a16:creationId xmlns:a16="http://schemas.microsoft.com/office/drawing/2014/main" id="{1D9BC299-24F5-5A0B-1549-AB12462074BB}"/>
              </a:ext>
            </a:extLst>
          </p:cNvPr>
          <p:cNvPicPr>
            <a:picLocks noChangeAspect="1"/>
          </p:cNvPicPr>
          <p:nvPr/>
        </p:nvPicPr>
        <p:blipFill>
          <a:blip r:embed="rId4"/>
          <a:stretch>
            <a:fillRect/>
          </a:stretch>
        </p:blipFill>
        <p:spPr>
          <a:xfrm>
            <a:off x="2539680" y="1875706"/>
            <a:ext cx="6637212" cy="3612052"/>
          </a:xfrm>
          <a:prstGeom prst="rect">
            <a:avLst/>
          </a:prstGeom>
        </p:spPr>
      </p:pic>
    </p:spTree>
    <p:extLst>
      <p:ext uri="{BB962C8B-B14F-4D97-AF65-F5344CB8AC3E}">
        <p14:creationId xmlns:p14="http://schemas.microsoft.com/office/powerpoint/2010/main" val="1984332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609600"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Results and Discussion --- e.g.  Cont.</a:t>
            </a:r>
          </a:p>
        </p:txBody>
      </p:sp>
      <p:pic>
        <p:nvPicPr>
          <p:cNvPr id="5" name="Picture 4">
            <a:extLst>
              <a:ext uri="{FF2B5EF4-FFF2-40B4-BE49-F238E27FC236}">
                <a16:creationId xmlns:a16="http://schemas.microsoft.com/office/drawing/2014/main" id="{54D08B09-1B02-9625-9A33-4E8CE67DEC35}"/>
              </a:ext>
            </a:extLst>
          </p:cNvPr>
          <p:cNvPicPr>
            <a:picLocks noChangeAspect="1"/>
          </p:cNvPicPr>
          <p:nvPr/>
        </p:nvPicPr>
        <p:blipFill>
          <a:blip r:embed="rId4"/>
          <a:stretch>
            <a:fillRect/>
          </a:stretch>
        </p:blipFill>
        <p:spPr>
          <a:xfrm>
            <a:off x="6883292" y="1788248"/>
            <a:ext cx="4633251" cy="4121377"/>
          </a:xfrm>
          <a:prstGeom prst="rect">
            <a:avLst/>
          </a:prstGeom>
        </p:spPr>
      </p:pic>
      <p:pic>
        <p:nvPicPr>
          <p:cNvPr id="7" name="Picture 6">
            <a:extLst>
              <a:ext uri="{FF2B5EF4-FFF2-40B4-BE49-F238E27FC236}">
                <a16:creationId xmlns:a16="http://schemas.microsoft.com/office/drawing/2014/main" id="{01672DBA-B652-6C1B-7C26-4F23F8C20DDE}"/>
              </a:ext>
            </a:extLst>
          </p:cNvPr>
          <p:cNvPicPr>
            <a:picLocks noChangeAspect="1"/>
          </p:cNvPicPr>
          <p:nvPr/>
        </p:nvPicPr>
        <p:blipFill>
          <a:blip r:embed="rId5"/>
          <a:stretch>
            <a:fillRect/>
          </a:stretch>
        </p:blipFill>
        <p:spPr>
          <a:xfrm>
            <a:off x="675457" y="1955050"/>
            <a:ext cx="4914078" cy="3431427"/>
          </a:xfrm>
          <a:prstGeom prst="rect">
            <a:avLst/>
          </a:prstGeom>
        </p:spPr>
      </p:pic>
      <p:sp>
        <p:nvSpPr>
          <p:cNvPr id="8" name="TextBox 7">
            <a:extLst>
              <a:ext uri="{FF2B5EF4-FFF2-40B4-BE49-F238E27FC236}">
                <a16:creationId xmlns:a16="http://schemas.microsoft.com/office/drawing/2014/main" id="{76AF6D1C-CD8C-2D43-60D8-CCD916F3CC8D}"/>
              </a:ext>
            </a:extLst>
          </p:cNvPr>
          <p:cNvSpPr txBox="1"/>
          <p:nvPr/>
        </p:nvSpPr>
        <p:spPr>
          <a:xfrm>
            <a:off x="4025991" y="6210026"/>
            <a:ext cx="2200346" cy="369332"/>
          </a:xfrm>
          <a:prstGeom prst="rect">
            <a:avLst/>
          </a:prstGeom>
          <a:noFill/>
        </p:spPr>
        <p:txBody>
          <a:bodyPr wrap="none" rtlCol="0">
            <a:spAutoFit/>
          </a:bodyPr>
          <a:lstStyle/>
          <a:p>
            <a:r>
              <a:rPr lang="en-US" dirty="0"/>
              <a:t>Ref: Gong. et al, 2023</a:t>
            </a:r>
          </a:p>
        </p:txBody>
      </p:sp>
    </p:spTree>
    <p:extLst>
      <p:ext uri="{BB962C8B-B14F-4D97-AF65-F5344CB8AC3E}">
        <p14:creationId xmlns:p14="http://schemas.microsoft.com/office/powerpoint/2010/main" val="1983606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08000"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Conclusion</a:t>
            </a:r>
          </a:p>
        </p:txBody>
      </p:sp>
      <p:sp>
        <p:nvSpPr>
          <p:cNvPr id="6" name="TextBox 5">
            <a:extLst>
              <a:ext uri="{FF2B5EF4-FFF2-40B4-BE49-F238E27FC236}">
                <a16:creationId xmlns:a16="http://schemas.microsoft.com/office/drawing/2014/main" id="{DB46F2A7-F1CF-65BC-4DB6-B6C856C09ED8}"/>
              </a:ext>
            </a:extLst>
          </p:cNvPr>
          <p:cNvSpPr txBox="1"/>
          <p:nvPr/>
        </p:nvSpPr>
        <p:spPr>
          <a:xfrm>
            <a:off x="750072" y="2059093"/>
            <a:ext cx="5257875"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Methods (brief)</a:t>
            </a: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Contributions </a:t>
            </a: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Wrap up findings</a:t>
            </a:r>
          </a:p>
          <a:p>
            <a:pPr marL="285750" indent="-2857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Limitations and Future Directions</a:t>
            </a:r>
          </a:p>
        </p:txBody>
      </p:sp>
    </p:spTree>
    <p:extLst>
      <p:ext uri="{BB962C8B-B14F-4D97-AF65-F5344CB8AC3E}">
        <p14:creationId xmlns:p14="http://schemas.microsoft.com/office/powerpoint/2010/main" val="4126263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2"/>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 y="690455"/>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609600" y="882591"/>
            <a:ext cx="9067136" cy="553998"/>
          </a:xfrm>
          <a:prstGeom prst="rect">
            <a:avLst/>
          </a:prstGeom>
          <a:noFill/>
        </p:spPr>
        <p:txBody>
          <a:bodyPr wrap="square" lIns="0" tIns="0" rIns="0" bIns="0" rtlCol="0">
            <a:spAutoFit/>
          </a:bodyPr>
          <a:lstStyle/>
          <a:p>
            <a:r>
              <a:rPr lang="en-US" sz="3600" dirty="0">
                <a:solidFill>
                  <a:srgbClr val="003DA5"/>
                </a:solidFill>
                <a:latin typeface="Fira Sans Medium" panose="020B0503050000020004" pitchFamily="34" charset="0"/>
                <a:ea typeface="Fira Sans Medium" panose="020B0503050000020004" pitchFamily="34" charset="0"/>
              </a:rPr>
              <a:t>Thanks to </a:t>
            </a:r>
            <a:endParaRPr lang="en-US" sz="3600" spc="-150" dirty="0">
              <a:solidFill>
                <a:srgbClr val="003DA5"/>
              </a:solidFill>
              <a:latin typeface="Fira Sans Medium" panose="020B0503050000020004" pitchFamily="34" charset="0"/>
              <a:ea typeface="Fira Sans Medium" panose="020B0503050000020004" pitchFamily="34" charset="0"/>
            </a:endParaRPr>
          </a:p>
        </p:txBody>
      </p:sp>
      <p:sp>
        <p:nvSpPr>
          <p:cNvPr id="16" name="TextBox 15">
            <a:extLst>
              <a:ext uri="{FF2B5EF4-FFF2-40B4-BE49-F238E27FC236}">
                <a16:creationId xmlns:a16="http://schemas.microsoft.com/office/drawing/2014/main" id="{8ABEED9E-6D42-6848-B093-DA24659404C5}"/>
              </a:ext>
            </a:extLst>
          </p:cNvPr>
          <p:cNvSpPr txBox="1"/>
          <p:nvPr/>
        </p:nvSpPr>
        <p:spPr>
          <a:xfrm>
            <a:off x="609600" y="2047380"/>
            <a:ext cx="10972800" cy="1138773"/>
          </a:xfrm>
          <a:prstGeom prst="rect">
            <a:avLst/>
          </a:prstGeom>
          <a:noFill/>
        </p:spPr>
        <p:txBody>
          <a:bodyPr wrap="square" lIns="0" tIns="0" rIns="0" bIns="0" rtlCol="0">
            <a:spAutoFit/>
          </a:bodyPr>
          <a:lstStyle/>
          <a:p>
            <a:r>
              <a:rPr lang="en-US" sz="2000" b="1" dirty="0">
                <a:latin typeface="Fira Sans" panose="020B0503050000020004" pitchFamily="34" charset="0"/>
                <a:ea typeface="Fira Sans" panose="020B0503050000020004" pitchFamily="34" charset="0"/>
              </a:rPr>
              <a:t>Jason Chou</a:t>
            </a:r>
            <a:endParaRPr lang="en-US" sz="2000" dirty="0">
              <a:latin typeface="Fira Sans Book" panose="020B0503050000020004" pitchFamily="34" charset="0"/>
              <a:ea typeface="Fira Sans Book" panose="020B0503050000020004" pitchFamily="34" charset="0"/>
            </a:endParaRPr>
          </a:p>
          <a:p>
            <a:endParaRPr lang="en-US" sz="2000" dirty="0">
              <a:latin typeface="Fira Sans Book" panose="020B0503050000020004" pitchFamily="34" charset="0"/>
              <a:ea typeface="Fira Sans Book" panose="020B0503050000020004" pitchFamily="34" charset="0"/>
            </a:endParaRPr>
          </a:p>
          <a:p>
            <a:r>
              <a:rPr lang="en-US" sz="2000" b="1" dirty="0" err="1">
                <a:latin typeface="Fira Sans" panose="020B0503050000020004" pitchFamily="34" charset="0"/>
                <a:ea typeface="Fira Sans" panose="020B0503050000020004" pitchFamily="34" charset="0"/>
              </a:rPr>
              <a:t>Zhuocheng</a:t>
            </a:r>
            <a:r>
              <a:rPr lang="en-US" sz="2000" b="1" dirty="0">
                <a:latin typeface="Fira Sans" panose="020B0503050000020004" pitchFamily="34" charset="0"/>
                <a:ea typeface="Fira Sans" panose="020B0503050000020004" pitchFamily="34" charset="0"/>
              </a:rPr>
              <a:t> Shang</a:t>
            </a:r>
            <a:endParaRPr lang="en-US" sz="2000" dirty="0">
              <a:latin typeface="Fira Sans Book" panose="020B0503050000020004" pitchFamily="34" charset="0"/>
              <a:ea typeface="Fira Sans Book" panose="020B0503050000020004" pitchFamily="34" charset="0"/>
            </a:endParaRPr>
          </a:p>
          <a:p>
            <a:endParaRPr lang="en-US" sz="1400" dirty="0">
              <a:latin typeface="Fira Sans Book" panose="020B0503050000020004" pitchFamily="34" charset="0"/>
              <a:ea typeface="Fira Sans Book" panose="020B0503050000020004" pitchFamily="34" charset="0"/>
            </a:endParaRPr>
          </a:p>
        </p:txBody>
      </p:sp>
    </p:spTree>
    <p:extLst>
      <p:ext uri="{BB962C8B-B14F-4D97-AF65-F5344CB8AC3E}">
        <p14:creationId xmlns:p14="http://schemas.microsoft.com/office/powerpoint/2010/main" val="3834386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08000"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Questions? </a:t>
            </a:r>
          </a:p>
        </p:txBody>
      </p:sp>
    </p:spTree>
    <p:extLst>
      <p:ext uri="{BB962C8B-B14F-4D97-AF65-F5344CB8AC3E}">
        <p14:creationId xmlns:p14="http://schemas.microsoft.com/office/powerpoint/2010/main" val="3757987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08000"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Thanks! </a:t>
            </a:r>
          </a:p>
        </p:txBody>
      </p:sp>
      <p:sp>
        <p:nvSpPr>
          <p:cNvPr id="6" name="TextBox 5">
            <a:extLst>
              <a:ext uri="{FF2B5EF4-FFF2-40B4-BE49-F238E27FC236}">
                <a16:creationId xmlns:a16="http://schemas.microsoft.com/office/drawing/2014/main" id="{DB46F2A7-F1CF-65BC-4DB6-B6C856C09ED8}"/>
              </a:ext>
            </a:extLst>
          </p:cNvPr>
          <p:cNvSpPr txBox="1"/>
          <p:nvPr/>
        </p:nvSpPr>
        <p:spPr>
          <a:xfrm>
            <a:off x="7010400" y="4140200"/>
            <a:ext cx="4736327"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Da Gong </a:t>
            </a:r>
          </a:p>
          <a:p>
            <a:r>
              <a:rPr lang="en-US" sz="2400" b="1" dirty="0">
                <a:latin typeface="Times New Roman" panose="02020603050405020304" pitchFamily="18" charset="0"/>
                <a:cs typeface="Times New Roman" panose="02020603050405020304" pitchFamily="18" charset="0"/>
              </a:rPr>
              <a:t>Economics, UC Riverside</a:t>
            </a:r>
          </a:p>
          <a:p>
            <a:r>
              <a:rPr lang="en-US" sz="2400" b="1" dirty="0">
                <a:latin typeface="Times New Roman" panose="02020603050405020304" pitchFamily="18" charset="0"/>
                <a:cs typeface="Times New Roman" panose="02020603050405020304" pitchFamily="18" charset="0"/>
              </a:rPr>
              <a:t>dgong005@ucr.edu </a:t>
            </a:r>
          </a:p>
        </p:txBody>
      </p:sp>
    </p:spTree>
    <p:extLst>
      <p:ext uri="{BB962C8B-B14F-4D97-AF65-F5344CB8AC3E}">
        <p14:creationId xmlns:p14="http://schemas.microsoft.com/office/powerpoint/2010/main" val="2714219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34501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08000" y="60293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Reference</a:t>
            </a:r>
          </a:p>
        </p:txBody>
      </p:sp>
      <p:sp>
        <p:nvSpPr>
          <p:cNvPr id="2" name="TextBox 1">
            <a:extLst>
              <a:ext uri="{FF2B5EF4-FFF2-40B4-BE49-F238E27FC236}">
                <a16:creationId xmlns:a16="http://schemas.microsoft.com/office/drawing/2014/main" id="{4600CD04-BA28-2616-D4E7-20C7F4280430}"/>
              </a:ext>
            </a:extLst>
          </p:cNvPr>
          <p:cNvSpPr txBox="1"/>
          <p:nvPr/>
        </p:nvSpPr>
        <p:spPr>
          <a:xfrm>
            <a:off x="330200" y="1300644"/>
            <a:ext cx="11742895" cy="7571303"/>
          </a:xfrm>
          <a:prstGeom prst="rect">
            <a:avLst/>
          </a:prstGeom>
          <a:noFill/>
        </p:spPr>
        <p:txBody>
          <a:bodyPr wrap="none" rtlCol="0">
            <a:spAutoFit/>
          </a:bodyPr>
          <a:lstStyle/>
          <a:p>
            <a:r>
              <a:rPr lang="en-US" dirty="0"/>
              <a:t>David M. </a:t>
            </a:r>
            <a:r>
              <a:rPr lang="en-US" dirty="0" err="1"/>
              <a:t>Blei</a:t>
            </a:r>
            <a:r>
              <a:rPr lang="en-US" dirty="0"/>
              <a:t>. 2012. Probabilistic topic models. </a:t>
            </a:r>
            <a:r>
              <a:rPr lang="en-US" dirty="0" err="1"/>
              <a:t>Commun</a:t>
            </a:r>
            <a:r>
              <a:rPr lang="en-US" dirty="0"/>
              <a:t>. ACM 55, 4 (April 2012), 77–84. </a:t>
            </a:r>
          </a:p>
          <a:p>
            <a:r>
              <a:rPr lang="en-US" dirty="0"/>
              <a:t>https://doi.org/10.1145/2133806.2133826</a:t>
            </a:r>
          </a:p>
          <a:p>
            <a:endParaRPr lang="en-US" dirty="0"/>
          </a:p>
          <a:p>
            <a:r>
              <a:rPr lang="en-US" dirty="0" err="1"/>
              <a:t>Zhoucheng</a:t>
            </a:r>
            <a:r>
              <a:rPr lang="en-US" dirty="0"/>
              <a:t> Shang, Viper: Interactive Exploration of Large Satellite Data, working paper, 2023</a:t>
            </a:r>
          </a:p>
          <a:p>
            <a:endParaRPr lang="en-US" dirty="0"/>
          </a:p>
          <a:p>
            <a:r>
              <a:rPr lang="en-US" dirty="0"/>
              <a:t>Gong, Da and Shang, </a:t>
            </a:r>
            <a:r>
              <a:rPr lang="en-US" dirty="0" err="1"/>
              <a:t>Zhuocheng</a:t>
            </a:r>
            <a:r>
              <a:rPr lang="en-US" dirty="0"/>
              <a:t> and </a:t>
            </a:r>
            <a:r>
              <a:rPr lang="en-US" dirty="0" err="1"/>
              <a:t>Su</a:t>
            </a:r>
            <a:r>
              <a:rPr lang="en-US" dirty="0"/>
              <a:t>, </a:t>
            </a:r>
            <a:r>
              <a:rPr lang="en-US" dirty="0" err="1"/>
              <a:t>Yaqin</a:t>
            </a:r>
            <a:r>
              <a:rPr lang="en-US" dirty="0"/>
              <a:t> and Yan, </a:t>
            </a:r>
            <a:r>
              <a:rPr lang="en-US" dirty="0" err="1"/>
              <a:t>Andong</a:t>
            </a:r>
            <a:r>
              <a:rPr lang="en-US" dirty="0"/>
              <a:t> and Zhang, Qi, </a:t>
            </a:r>
          </a:p>
          <a:p>
            <a:r>
              <a:rPr lang="en-US" dirty="0"/>
              <a:t>A Systematic Evaluation of the Economic Impacts of China’s Zero-COVID Policies (April 17, 2023).</a:t>
            </a:r>
          </a:p>
          <a:p>
            <a:endParaRPr lang="en-US" dirty="0"/>
          </a:p>
          <a:p>
            <a:r>
              <a:rPr lang="en-US" dirty="0"/>
              <a:t>Peter A. Thrower, Writing a scientific paper: II. Introduction and references, Carbon, Volume 46, Issue 2, 2008</a:t>
            </a:r>
          </a:p>
          <a:p>
            <a:endParaRPr lang="en-US" dirty="0"/>
          </a:p>
          <a:p>
            <a:r>
              <a:rPr lang="en-US" dirty="0"/>
              <a:t>Peter A. Thrower, Writing a scientific paper: IV. Results and discussion, Carbon, Volume 48, Issue 10, 2010, Pages 2675-2676</a:t>
            </a:r>
          </a:p>
          <a:p>
            <a:endParaRPr lang="en-US" dirty="0"/>
          </a:p>
          <a:p>
            <a:r>
              <a:rPr lang="en-US" dirty="0"/>
              <a:t>Useful links: </a:t>
            </a:r>
          </a:p>
          <a:p>
            <a:r>
              <a:rPr lang="en-US" dirty="0">
                <a:hlinkClick r:id="rId4"/>
              </a:rPr>
              <a:t>https://brand.ucr.edu/document/ucr-powerpoint-templates-2020</a:t>
            </a:r>
            <a:endParaRPr lang="en-US" dirty="0"/>
          </a:p>
          <a:p>
            <a:r>
              <a:rPr lang="en-US" dirty="0">
                <a:hlinkClick r:id="rId5"/>
              </a:rPr>
              <a:t>http://www.ifs.tuwien.ac.at/~silvia/research-tips/</a:t>
            </a:r>
            <a:endParaRPr lang="en-US" dirty="0"/>
          </a:p>
          <a:p>
            <a:r>
              <a:rPr lang="en-US" dirty="0">
                <a:hlinkClick r:id="rId6"/>
              </a:rPr>
              <a:t>https://www.ics.uci.edu/~goodrich/presenting.html</a:t>
            </a:r>
            <a:endParaRPr lang="en-US" dirty="0"/>
          </a:p>
          <a:p>
            <a:r>
              <a:rPr lang="en-US" dirty="0">
                <a:hlinkClick r:id="rId7"/>
              </a:rPr>
              <a:t>https://www.cs.swarthmore.edu/~newhall/presentation.html</a:t>
            </a:r>
            <a:endParaRPr lang="en-US" dirty="0"/>
          </a:p>
          <a:p>
            <a:r>
              <a:rPr lang="en-US" dirty="0">
                <a:hlinkClick r:id="rId8"/>
              </a:rPr>
              <a:t>https://homes.cs.washington.edu/~mernst/advice/giving-talk.html#introduction</a:t>
            </a:r>
            <a:endParaRPr lang="en-US" dirty="0"/>
          </a:p>
          <a:p>
            <a:r>
              <a:rPr lang="en-US" dirty="0"/>
              <a:t>https://www.materialstoday.com/how-to-craft-a-materials-sicence-research-paper/</a:t>
            </a:r>
          </a:p>
          <a:p>
            <a:endParaRPr lang="en-US" dirty="0"/>
          </a:p>
          <a:p>
            <a:endParaRPr lang="en-US" dirty="0"/>
          </a:p>
          <a:p>
            <a:endParaRPr lang="en-US" dirty="0"/>
          </a:p>
          <a:p>
            <a:r>
              <a:rPr lang="en-US"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17645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34501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08000" y="60293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Appendix</a:t>
            </a:r>
          </a:p>
        </p:txBody>
      </p:sp>
      <p:sp>
        <p:nvSpPr>
          <p:cNvPr id="2" name="TextBox 1">
            <a:extLst>
              <a:ext uri="{FF2B5EF4-FFF2-40B4-BE49-F238E27FC236}">
                <a16:creationId xmlns:a16="http://schemas.microsoft.com/office/drawing/2014/main" id="{4600CD04-BA28-2616-D4E7-20C7F4280430}"/>
              </a:ext>
            </a:extLst>
          </p:cNvPr>
          <p:cNvSpPr txBox="1"/>
          <p:nvPr/>
        </p:nvSpPr>
        <p:spPr>
          <a:xfrm>
            <a:off x="330200" y="1300644"/>
            <a:ext cx="8616461" cy="3508653"/>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Results cannot put into main slides (table, graph, interpretation…)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(maybe) equipment list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Extra experiment details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Hyperlink between main slides and Appendix</a:t>
            </a:r>
          </a:p>
          <a:p>
            <a:endParaRPr lang="en-US" dirty="0"/>
          </a:p>
          <a:p>
            <a:endParaRPr lang="en-US" dirty="0"/>
          </a:p>
          <a:p>
            <a:r>
              <a:rPr lang="en-US"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6642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2"/>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 y="690455"/>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609599" y="882591"/>
            <a:ext cx="10762827"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Part II: Delivery and Confidence</a:t>
            </a:r>
            <a:endParaRPr lang="en-US" sz="3600" dirty="0">
              <a:solidFill>
                <a:srgbClr val="003DA5"/>
              </a:solidFill>
              <a:latin typeface="Fira Sans Book" panose="020B0503050000020004" pitchFamily="34" charset="0"/>
              <a:ea typeface="Fira Sans Book" panose="020B0503050000020004" pitchFamily="34" charset="0"/>
            </a:endParaRPr>
          </a:p>
        </p:txBody>
      </p:sp>
      <p:sp>
        <p:nvSpPr>
          <p:cNvPr id="16" name="TextBox 15">
            <a:extLst>
              <a:ext uri="{FF2B5EF4-FFF2-40B4-BE49-F238E27FC236}">
                <a16:creationId xmlns:a16="http://schemas.microsoft.com/office/drawing/2014/main" id="{8ABEED9E-6D42-6848-B093-DA24659404C5}"/>
              </a:ext>
            </a:extLst>
          </p:cNvPr>
          <p:cNvSpPr txBox="1"/>
          <p:nvPr/>
        </p:nvSpPr>
        <p:spPr>
          <a:xfrm>
            <a:off x="550394" y="1580311"/>
            <a:ext cx="5545606" cy="332398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Preparing your content for delivery</a:t>
            </a: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Preparing for your audience</a:t>
            </a: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Software</a:t>
            </a:r>
          </a:p>
          <a:p>
            <a:pPr marL="342900" indent="-342900">
              <a:buFont typeface="Arial" panose="020B0604020202020204" pitchFamily="34" charset="0"/>
              <a:buChar char="•"/>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i="0" dirty="0">
              <a:effectLst/>
              <a:latin typeface="Times New Roman" panose="02020603050405020304" pitchFamily="18" charset="0"/>
            </a:endParaRPr>
          </a:p>
          <a:p>
            <a:endParaRPr lang="en-US" sz="2400" dirty="0">
              <a:latin typeface="Fira Sans Book" panose="020B0503050000020004" pitchFamily="34" charset="0"/>
              <a:ea typeface="Fira Sans Book" panose="020B0503050000020004" pitchFamily="34" charset="0"/>
            </a:endParaRPr>
          </a:p>
          <a:p>
            <a:endParaRPr lang="en-US" sz="2400" dirty="0">
              <a:solidFill>
                <a:srgbClr val="003DA5"/>
              </a:solidFill>
              <a:latin typeface="Fira Sans Book" panose="020B0503050000020004" pitchFamily="34" charset="0"/>
              <a:ea typeface="Fira Sans Book" panose="020B0503050000020004" pitchFamily="34" charset="0"/>
            </a:endParaRPr>
          </a:p>
        </p:txBody>
      </p:sp>
    </p:spTree>
    <p:extLst>
      <p:ext uri="{BB962C8B-B14F-4D97-AF65-F5344CB8AC3E}">
        <p14:creationId xmlns:p14="http://schemas.microsoft.com/office/powerpoint/2010/main" val="3096237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2"/>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1" y="349845"/>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609600" y="541981"/>
            <a:ext cx="10762827"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Preparing Your Content for Delivery</a:t>
            </a:r>
          </a:p>
        </p:txBody>
      </p:sp>
      <p:sp>
        <p:nvSpPr>
          <p:cNvPr id="16" name="TextBox 15">
            <a:extLst>
              <a:ext uri="{FF2B5EF4-FFF2-40B4-BE49-F238E27FC236}">
                <a16:creationId xmlns:a16="http://schemas.microsoft.com/office/drawing/2014/main" id="{8ABEED9E-6D42-6848-B093-DA24659404C5}"/>
              </a:ext>
            </a:extLst>
          </p:cNvPr>
          <p:cNvSpPr txBox="1"/>
          <p:nvPr/>
        </p:nvSpPr>
        <p:spPr>
          <a:xfrm>
            <a:off x="550393" y="1175261"/>
            <a:ext cx="10693340" cy="480131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Organize your talk (paper)</a:t>
            </a: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Identify important points</a:t>
            </a: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Create a talk outline /structure</a:t>
            </a:r>
          </a:p>
          <a:p>
            <a:pPr marL="457200" indent="-457200">
              <a:buFont typeface="+mj-lt"/>
              <a:buAutoNum type="arabicPeriod"/>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Designing your slides</a:t>
            </a: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Organize slides into an outline</a:t>
            </a: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Print it out and write down notes </a:t>
            </a: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i="0" dirty="0">
              <a:effectLst/>
              <a:latin typeface="Times New Roman" panose="02020603050405020304" pitchFamily="18" charset="0"/>
            </a:endParaRPr>
          </a:p>
          <a:p>
            <a:endParaRPr lang="en-US" sz="2400" dirty="0">
              <a:latin typeface="Fira Sans Book" panose="020B0503050000020004" pitchFamily="34" charset="0"/>
              <a:ea typeface="Fira Sans Book" panose="020B0503050000020004" pitchFamily="34" charset="0"/>
            </a:endParaRPr>
          </a:p>
          <a:p>
            <a:endParaRPr lang="en-US" sz="2400" dirty="0">
              <a:solidFill>
                <a:srgbClr val="003DA5"/>
              </a:solidFill>
              <a:latin typeface="Fira Sans Book" panose="020B0503050000020004" pitchFamily="34" charset="0"/>
              <a:ea typeface="Fira Sans Book" panose="020B0503050000020004" pitchFamily="34" charset="0"/>
            </a:endParaRPr>
          </a:p>
        </p:txBody>
      </p:sp>
    </p:spTree>
    <p:extLst>
      <p:ext uri="{BB962C8B-B14F-4D97-AF65-F5344CB8AC3E}">
        <p14:creationId xmlns:p14="http://schemas.microsoft.com/office/powerpoint/2010/main" val="3473257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2"/>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394" y="157709"/>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550393" y="349845"/>
            <a:ext cx="10762827"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Preparing Your Content for Delivery --- Cont.</a:t>
            </a:r>
          </a:p>
        </p:txBody>
      </p:sp>
      <p:sp>
        <p:nvSpPr>
          <p:cNvPr id="16" name="TextBox 15">
            <a:extLst>
              <a:ext uri="{FF2B5EF4-FFF2-40B4-BE49-F238E27FC236}">
                <a16:creationId xmlns:a16="http://schemas.microsoft.com/office/drawing/2014/main" id="{8ABEED9E-6D42-6848-B093-DA24659404C5}"/>
              </a:ext>
            </a:extLst>
          </p:cNvPr>
          <p:cNvSpPr txBox="1"/>
          <p:nvPr/>
        </p:nvSpPr>
        <p:spPr>
          <a:xfrm>
            <a:off x="550394" y="1114301"/>
            <a:ext cx="10693340" cy="775596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Style</a:t>
            </a: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Not cluttered with information (okay to have empty space)</a:t>
            </a:r>
          </a:p>
          <a:p>
            <a:pPr marL="457200" indent="-457200">
              <a:buFont typeface="+mj-lt"/>
              <a:buAutoNum type="arabicPeriod"/>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Font size, color, background ….</a:t>
            </a:r>
          </a:p>
          <a:p>
            <a:pPr marL="457200" indent="-457200">
              <a:buFont typeface="+mj-lt"/>
              <a:buAutoNum type="arabicPeriod"/>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457200" indent="-457200">
              <a:buFont typeface="+mj-lt"/>
              <a:buAutoNum type="arabicPeriod"/>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1 slide for every 1-3 minutes</a:t>
            </a:r>
          </a:p>
          <a:p>
            <a:pPr marL="457200" indent="-457200">
              <a:buFont typeface="+mj-lt"/>
              <a:buAutoNum type="arabicPeriod"/>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 A figure is worth a thousand words (e.g. figure, video, Interactive 3D Plots)</a:t>
            </a:r>
          </a:p>
          <a:p>
            <a:pPr marL="457200" indent="-457200">
              <a:buFont typeface="+mj-lt"/>
              <a:buAutoNum type="arabicPeriod"/>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Not too fancy (maybe)</a:t>
            </a:r>
          </a:p>
          <a:p>
            <a:pPr marL="457200" indent="-457200">
              <a:buFont typeface="+mj-lt"/>
              <a:buAutoNum type="arabicPeriod"/>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No duplicated Slide titles</a:t>
            </a:r>
          </a:p>
          <a:p>
            <a:pPr marL="457200" indent="-457200">
              <a:buFont typeface="+mj-lt"/>
              <a:buAutoNum type="arabicPeriod"/>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Provide a “talk roadmap”</a:t>
            </a:r>
          </a:p>
          <a:p>
            <a:pPr marL="457200" indent="-457200">
              <a:buFont typeface="+mj-lt"/>
              <a:buAutoNum type="arabicPeriod"/>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i="0" dirty="0">
              <a:effectLst/>
              <a:latin typeface="Times New Roman" panose="02020603050405020304" pitchFamily="18" charset="0"/>
            </a:endParaRPr>
          </a:p>
          <a:p>
            <a:endParaRPr lang="en-US" sz="2400" dirty="0">
              <a:latin typeface="Fira Sans Book" panose="020B0503050000020004" pitchFamily="34" charset="0"/>
              <a:ea typeface="Fira Sans Book" panose="020B0503050000020004" pitchFamily="34" charset="0"/>
            </a:endParaRPr>
          </a:p>
          <a:p>
            <a:endParaRPr lang="en-US" sz="2400" dirty="0">
              <a:solidFill>
                <a:srgbClr val="003DA5"/>
              </a:solidFill>
              <a:latin typeface="Fira Sans Book" panose="020B0503050000020004" pitchFamily="34" charset="0"/>
              <a:ea typeface="Fira Sans Book" panose="020B0503050000020004" pitchFamily="34" charset="0"/>
            </a:endParaRPr>
          </a:p>
        </p:txBody>
      </p:sp>
    </p:spTree>
    <p:extLst>
      <p:ext uri="{BB962C8B-B14F-4D97-AF65-F5344CB8AC3E}">
        <p14:creationId xmlns:p14="http://schemas.microsoft.com/office/powerpoint/2010/main" val="2350490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2"/>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1" y="349845"/>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609600" y="541981"/>
            <a:ext cx="10762827"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Talk Roadmap --- e.g.</a:t>
            </a:r>
          </a:p>
        </p:txBody>
      </p:sp>
      <p:sp>
        <p:nvSpPr>
          <p:cNvPr id="16" name="TextBox 15">
            <a:extLst>
              <a:ext uri="{FF2B5EF4-FFF2-40B4-BE49-F238E27FC236}">
                <a16:creationId xmlns:a16="http://schemas.microsoft.com/office/drawing/2014/main" id="{8ABEED9E-6D42-6848-B093-DA24659404C5}"/>
              </a:ext>
            </a:extLst>
          </p:cNvPr>
          <p:cNvSpPr txBox="1"/>
          <p:nvPr/>
        </p:nvSpPr>
        <p:spPr>
          <a:xfrm>
            <a:off x="550393" y="1175261"/>
            <a:ext cx="10693340" cy="5170646"/>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en-US" sz="2400" b="1" dirty="0">
                <a:solidFill>
                  <a:srgbClr val="FFB81D"/>
                </a:solidFill>
                <a:latin typeface="Times New Roman" panose="02020603050405020304" pitchFamily="18" charset="0"/>
                <a:ea typeface="Fira Sans" panose="020B0503050000020004" pitchFamily="34" charset="0"/>
                <a:cs typeface="Times New Roman" panose="02020603050405020304" pitchFamily="18" charset="0"/>
              </a:rPr>
              <a:t>Title Page</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Outline slide</a:t>
            </a:r>
            <a:endParaRPr lang="en-US" sz="2400"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i="0" dirty="0">
                <a:effectLst/>
                <a:latin typeface="Times New Roman" panose="02020603050405020304" pitchFamily="18" charset="0"/>
              </a:rPr>
              <a:t>Introduction</a:t>
            </a:r>
          </a:p>
          <a:p>
            <a:pPr marL="342900" indent="-342900">
              <a:buFont typeface="Arial" panose="020B0604020202020204" pitchFamily="34" charset="0"/>
              <a:buChar char="•"/>
            </a:pPr>
            <a:r>
              <a:rPr lang="en-US" sz="2400" i="0" dirty="0">
                <a:effectLst/>
                <a:latin typeface="Times New Roman" panose="02020603050405020304" pitchFamily="18" charset="0"/>
              </a:rPr>
              <a:t>Experiment and Methods</a:t>
            </a:r>
          </a:p>
          <a:p>
            <a:pPr marL="342900" indent="-342900">
              <a:buFont typeface="Arial" panose="020B0604020202020204" pitchFamily="34" charset="0"/>
              <a:buChar char="•"/>
            </a:pPr>
            <a:r>
              <a:rPr lang="en-US" sz="2400" i="0" dirty="0">
                <a:effectLst/>
                <a:latin typeface="Times New Roman" panose="02020603050405020304" pitchFamily="18" charset="0"/>
              </a:rPr>
              <a:t>Results and Discussion</a:t>
            </a:r>
          </a:p>
          <a:p>
            <a:pPr marL="342900" indent="-342900">
              <a:buFont typeface="Arial" panose="020B0604020202020204" pitchFamily="34" charset="0"/>
              <a:buChar char="•"/>
            </a:pPr>
            <a:r>
              <a:rPr lang="en-US" sz="2400" dirty="0">
                <a:latin typeface="Times New Roman" panose="02020603050405020304" pitchFamily="18" charset="0"/>
              </a:rPr>
              <a:t>Conclusions</a:t>
            </a:r>
          </a:p>
          <a:p>
            <a:pPr marL="342900" indent="-342900">
              <a:buFont typeface="Arial" panose="020B0604020202020204" pitchFamily="34" charset="0"/>
              <a:buChar char="•"/>
            </a:pPr>
            <a:r>
              <a:rPr lang="en-US" sz="2400" dirty="0">
                <a:latin typeface="Times New Roman" panose="02020603050405020304" pitchFamily="18" charset="0"/>
              </a:rPr>
              <a:t>Questions</a:t>
            </a:r>
          </a:p>
          <a:p>
            <a:pPr marL="342900" indent="-342900">
              <a:buFont typeface="Arial" panose="020B0604020202020204" pitchFamily="34" charset="0"/>
              <a:buChar char="•"/>
            </a:pPr>
            <a:r>
              <a:rPr lang="en-US" sz="2400" dirty="0">
                <a:latin typeface="Times New Roman" panose="02020603050405020304" pitchFamily="18" charset="0"/>
              </a:rPr>
              <a:t>Thanks</a:t>
            </a:r>
          </a:p>
          <a:p>
            <a:pPr marL="342900" indent="-342900">
              <a:buFont typeface="Arial" panose="020B0604020202020204" pitchFamily="34" charset="0"/>
              <a:buChar char="•"/>
            </a:pPr>
            <a:r>
              <a:rPr lang="en-US" sz="2400" dirty="0">
                <a:latin typeface="Times New Roman" panose="02020603050405020304" pitchFamily="18" charset="0"/>
              </a:rPr>
              <a:t>Reference</a:t>
            </a:r>
          </a:p>
          <a:p>
            <a:pPr marL="342900" indent="-342900">
              <a:buFont typeface="Arial" panose="020B0604020202020204" pitchFamily="34" charset="0"/>
              <a:buChar char="•"/>
            </a:pPr>
            <a:r>
              <a:rPr lang="en-US" sz="2400" dirty="0">
                <a:latin typeface="Times New Roman" panose="02020603050405020304" pitchFamily="18" charset="0"/>
              </a:rPr>
              <a:t>Appendix</a:t>
            </a: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i="0" dirty="0">
              <a:effectLst/>
              <a:latin typeface="Times New Roman" panose="02020603050405020304" pitchFamily="18" charset="0"/>
            </a:endParaRPr>
          </a:p>
          <a:p>
            <a:endParaRPr lang="en-US" sz="2400" dirty="0">
              <a:latin typeface="Fira Sans Book" panose="020B0503050000020004" pitchFamily="34" charset="0"/>
              <a:ea typeface="Fira Sans Book" panose="020B0503050000020004" pitchFamily="34" charset="0"/>
            </a:endParaRPr>
          </a:p>
          <a:p>
            <a:endParaRPr lang="en-US" sz="2400" dirty="0">
              <a:solidFill>
                <a:srgbClr val="003DA5"/>
              </a:solidFill>
              <a:latin typeface="Fira Sans Book" panose="020B0503050000020004" pitchFamily="34" charset="0"/>
              <a:ea typeface="Fira Sans Book" panose="020B0503050000020004" pitchFamily="34" charset="0"/>
            </a:endParaRPr>
          </a:p>
        </p:txBody>
      </p:sp>
    </p:spTree>
    <p:extLst>
      <p:ext uri="{BB962C8B-B14F-4D97-AF65-F5344CB8AC3E}">
        <p14:creationId xmlns:p14="http://schemas.microsoft.com/office/powerpoint/2010/main" val="3470845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2"/>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1" y="349845"/>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609600" y="541981"/>
            <a:ext cx="10762827"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Talk Roadmap --- e.g.  Cont.</a:t>
            </a:r>
          </a:p>
        </p:txBody>
      </p:sp>
      <p:sp>
        <p:nvSpPr>
          <p:cNvPr id="16" name="TextBox 15">
            <a:extLst>
              <a:ext uri="{FF2B5EF4-FFF2-40B4-BE49-F238E27FC236}">
                <a16:creationId xmlns:a16="http://schemas.microsoft.com/office/drawing/2014/main" id="{8ABEED9E-6D42-6848-B093-DA24659404C5}"/>
              </a:ext>
            </a:extLst>
          </p:cNvPr>
          <p:cNvSpPr txBox="1"/>
          <p:nvPr/>
        </p:nvSpPr>
        <p:spPr>
          <a:xfrm>
            <a:off x="550393" y="1175261"/>
            <a:ext cx="10693340" cy="517064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latin typeface="Times New Roman" panose="02020603050405020304" pitchFamily="18" charset="0"/>
                <a:ea typeface="Fira Sans" panose="020B0503050000020004" pitchFamily="34" charset="0"/>
                <a:cs typeface="Times New Roman" panose="02020603050405020304" pitchFamily="18" charset="0"/>
              </a:rPr>
              <a:t>Title Page</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Outline slide</a:t>
            </a:r>
            <a:endParaRPr lang="en-US" sz="2400"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i="0" dirty="0">
                <a:effectLst/>
                <a:latin typeface="Times New Roman" panose="02020603050405020304" pitchFamily="18" charset="0"/>
              </a:rPr>
              <a:t>Introduction</a:t>
            </a:r>
          </a:p>
          <a:p>
            <a:pPr marL="342900" indent="-342900">
              <a:buFont typeface="Wingdings" panose="05000000000000000000" pitchFamily="2" charset="2"/>
              <a:buChar char="Ø"/>
            </a:pPr>
            <a:r>
              <a:rPr lang="en-US" sz="2400" b="1" i="0" dirty="0">
                <a:solidFill>
                  <a:srgbClr val="FFB81D"/>
                </a:solidFill>
                <a:effectLst/>
                <a:latin typeface="Times New Roman" panose="02020603050405020304" pitchFamily="18" charset="0"/>
              </a:rPr>
              <a:t>Experiment and Methods</a:t>
            </a:r>
          </a:p>
          <a:p>
            <a:pPr marL="342900" indent="-342900">
              <a:buFont typeface="Arial" panose="020B0604020202020204" pitchFamily="34" charset="0"/>
              <a:buChar char="•"/>
            </a:pPr>
            <a:r>
              <a:rPr lang="en-US" sz="2400" i="0" dirty="0">
                <a:effectLst/>
                <a:latin typeface="Times New Roman" panose="02020603050405020304" pitchFamily="18" charset="0"/>
              </a:rPr>
              <a:t>Results and Discussion</a:t>
            </a:r>
          </a:p>
          <a:p>
            <a:pPr marL="342900" indent="-342900">
              <a:buFont typeface="Arial" panose="020B0604020202020204" pitchFamily="34" charset="0"/>
              <a:buChar char="•"/>
            </a:pPr>
            <a:r>
              <a:rPr lang="en-US" sz="2400" dirty="0">
                <a:latin typeface="Times New Roman" panose="02020603050405020304" pitchFamily="18" charset="0"/>
              </a:rPr>
              <a:t>Conclusions</a:t>
            </a:r>
          </a:p>
          <a:p>
            <a:pPr marL="342900" indent="-342900">
              <a:buFont typeface="Arial" panose="020B0604020202020204" pitchFamily="34" charset="0"/>
              <a:buChar char="•"/>
            </a:pPr>
            <a:r>
              <a:rPr lang="en-US" sz="2400" dirty="0">
                <a:latin typeface="Times New Roman" panose="02020603050405020304" pitchFamily="18" charset="0"/>
              </a:rPr>
              <a:t>Questions</a:t>
            </a:r>
          </a:p>
          <a:p>
            <a:pPr marL="342900" indent="-342900">
              <a:buFont typeface="Arial" panose="020B0604020202020204" pitchFamily="34" charset="0"/>
              <a:buChar char="•"/>
            </a:pPr>
            <a:r>
              <a:rPr lang="en-US" sz="2400" dirty="0">
                <a:latin typeface="Times New Roman" panose="02020603050405020304" pitchFamily="18" charset="0"/>
              </a:rPr>
              <a:t>Thanks</a:t>
            </a:r>
          </a:p>
          <a:p>
            <a:pPr marL="342900" indent="-342900">
              <a:buFont typeface="Arial" panose="020B0604020202020204" pitchFamily="34" charset="0"/>
              <a:buChar char="•"/>
            </a:pPr>
            <a:r>
              <a:rPr lang="en-US" sz="2400" dirty="0">
                <a:latin typeface="Times New Roman" panose="02020603050405020304" pitchFamily="18" charset="0"/>
              </a:rPr>
              <a:t>Reference</a:t>
            </a:r>
          </a:p>
          <a:p>
            <a:pPr marL="342900" indent="-342900">
              <a:buFont typeface="Arial" panose="020B0604020202020204" pitchFamily="34" charset="0"/>
              <a:buChar char="•"/>
            </a:pPr>
            <a:r>
              <a:rPr lang="en-US" sz="2400" dirty="0">
                <a:latin typeface="Times New Roman" panose="02020603050405020304" pitchFamily="18" charset="0"/>
              </a:rPr>
              <a:t>Appendix</a:t>
            </a: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i="0" dirty="0">
              <a:effectLst/>
              <a:latin typeface="Times New Roman" panose="02020603050405020304" pitchFamily="18" charset="0"/>
            </a:endParaRPr>
          </a:p>
          <a:p>
            <a:endParaRPr lang="en-US" sz="2400" dirty="0">
              <a:latin typeface="Fira Sans Book" panose="020B0503050000020004" pitchFamily="34" charset="0"/>
              <a:ea typeface="Fira Sans Book" panose="020B0503050000020004" pitchFamily="34" charset="0"/>
            </a:endParaRPr>
          </a:p>
          <a:p>
            <a:endParaRPr lang="en-US" sz="2400" dirty="0">
              <a:solidFill>
                <a:srgbClr val="003DA5"/>
              </a:solidFill>
              <a:latin typeface="Fira Sans Book" panose="020B0503050000020004" pitchFamily="34" charset="0"/>
              <a:ea typeface="Fira Sans Book" panose="020B0503050000020004" pitchFamily="34" charset="0"/>
            </a:endParaRPr>
          </a:p>
        </p:txBody>
      </p:sp>
    </p:spTree>
    <p:extLst>
      <p:ext uri="{BB962C8B-B14F-4D97-AF65-F5344CB8AC3E}">
        <p14:creationId xmlns:p14="http://schemas.microsoft.com/office/powerpoint/2010/main" val="1059663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2"/>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1" y="349845"/>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609600" y="541981"/>
            <a:ext cx="10762827"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Talk Roadmap --- e.g. 2</a:t>
            </a:r>
          </a:p>
        </p:txBody>
      </p:sp>
      <p:pic>
        <p:nvPicPr>
          <p:cNvPr id="3" name="Picture 2">
            <a:extLst>
              <a:ext uri="{FF2B5EF4-FFF2-40B4-BE49-F238E27FC236}">
                <a16:creationId xmlns:a16="http://schemas.microsoft.com/office/drawing/2014/main" id="{C8A67FBB-9818-34A0-3FCE-C47435B1D050}"/>
              </a:ext>
            </a:extLst>
          </p:cNvPr>
          <p:cNvPicPr>
            <a:picLocks noChangeAspect="1"/>
          </p:cNvPicPr>
          <p:nvPr/>
        </p:nvPicPr>
        <p:blipFill>
          <a:blip r:embed="rId5"/>
          <a:stretch>
            <a:fillRect/>
          </a:stretch>
        </p:blipFill>
        <p:spPr>
          <a:xfrm>
            <a:off x="2289387" y="1387211"/>
            <a:ext cx="6935893" cy="5145215"/>
          </a:xfrm>
          <a:prstGeom prst="rect">
            <a:avLst/>
          </a:prstGeom>
        </p:spPr>
      </p:pic>
      <p:grpSp>
        <p:nvGrpSpPr>
          <p:cNvPr id="8" name="Group 7">
            <a:extLst>
              <a:ext uri="{FF2B5EF4-FFF2-40B4-BE49-F238E27FC236}">
                <a16:creationId xmlns:a16="http://schemas.microsoft.com/office/drawing/2014/main" id="{53904F34-34D7-F94F-E7CD-0ACA8CEAC247}"/>
              </a:ext>
            </a:extLst>
          </p:cNvPr>
          <p:cNvGrpSpPr/>
          <p:nvPr/>
        </p:nvGrpSpPr>
        <p:grpSpPr>
          <a:xfrm>
            <a:off x="2194987" y="1115760"/>
            <a:ext cx="7448760" cy="986040"/>
            <a:chOff x="2194987" y="1115760"/>
            <a:chExt cx="7448760" cy="98604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461E0CEF-4098-73C2-BC7B-4622F5B74FE0}"/>
                    </a:ext>
                  </a:extLst>
                </p14:cNvPr>
                <p14:cNvContentPartPr/>
                <p14:nvPr/>
              </p14:nvContentPartPr>
              <p14:xfrm>
                <a:off x="2194987" y="1115760"/>
                <a:ext cx="1599120" cy="673560"/>
              </p14:xfrm>
            </p:contentPart>
          </mc:Choice>
          <mc:Fallback xmlns="">
            <p:pic>
              <p:nvPicPr>
                <p:cNvPr id="4" name="Ink 3">
                  <a:extLst>
                    <a:ext uri="{FF2B5EF4-FFF2-40B4-BE49-F238E27FC236}">
                      <a16:creationId xmlns:a16="http://schemas.microsoft.com/office/drawing/2014/main" id="{461E0CEF-4098-73C2-BC7B-4622F5B74FE0}"/>
                    </a:ext>
                  </a:extLst>
                </p:cNvPr>
                <p:cNvPicPr/>
                <p:nvPr/>
              </p:nvPicPr>
              <p:blipFill>
                <a:blip r:embed="rId7"/>
                <a:stretch>
                  <a:fillRect/>
                </a:stretch>
              </p:blipFill>
              <p:spPr>
                <a:xfrm>
                  <a:off x="2185987" y="1107120"/>
                  <a:ext cx="161676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D843AE6-C212-A6C1-EA03-7DCE688F15E6}"/>
                    </a:ext>
                  </a:extLst>
                </p14:cNvPr>
                <p14:cNvContentPartPr/>
                <p14:nvPr/>
              </p14:nvContentPartPr>
              <p14:xfrm>
                <a:off x="5218267" y="1218000"/>
                <a:ext cx="1692000" cy="761040"/>
              </p14:xfrm>
            </p:contentPart>
          </mc:Choice>
          <mc:Fallback xmlns="">
            <p:pic>
              <p:nvPicPr>
                <p:cNvPr id="5" name="Ink 4">
                  <a:extLst>
                    <a:ext uri="{FF2B5EF4-FFF2-40B4-BE49-F238E27FC236}">
                      <a16:creationId xmlns:a16="http://schemas.microsoft.com/office/drawing/2014/main" id="{4D843AE6-C212-A6C1-EA03-7DCE688F15E6}"/>
                    </a:ext>
                  </a:extLst>
                </p:cNvPr>
                <p:cNvPicPr/>
                <p:nvPr/>
              </p:nvPicPr>
              <p:blipFill>
                <a:blip r:embed="rId9"/>
                <a:stretch>
                  <a:fillRect/>
                </a:stretch>
              </p:blipFill>
              <p:spPr>
                <a:xfrm>
                  <a:off x="5209267" y="1209360"/>
                  <a:ext cx="1709640" cy="77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35D8E03-2C71-D675-0BF1-CDD2D1C13C96}"/>
                    </a:ext>
                  </a:extLst>
                </p14:cNvPr>
                <p14:cNvContentPartPr/>
                <p14:nvPr/>
              </p14:nvContentPartPr>
              <p14:xfrm>
                <a:off x="7967587" y="1198560"/>
                <a:ext cx="1676160" cy="903240"/>
              </p14:xfrm>
            </p:contentPart>
          </mc:Choice>
          <mc:Fallback xmlns="">
            <p:pic>
              <p:nvPicPr>
                <p:cNvPr id="7" name="Ink 6">
                  <a:extLst>
                    <a:ext uri="{FF2B5EF4-FFF2-40B4-BE49-F238E27FC236}">
                      <a16:creationId xmlns:a16="http://schemas.microsoft.com/office/drawing/2014/main" id="{935D8E03-2C71-D675-0BF1-CDD2D1C13C96}"/>
                    </a:ext>
                  </a:extLst>
                </p:cNvPr>
                <p:cNvPicPr/>
                <p:nvPr/>
              </p:nvPicPr>
              <p:blipFill>
                <a:blip r:embed="rId11"/>
                <a:stretch>
                  <a:fillRect/>
                </a:stretch>
              </p:blipFill>
              <p:spPr>
                <a:xfrm>
                  <a:off x="7958587" y="1189920"/>
                  <a:ext cx="1693800" cy="920880"/>
                </a:xfrm>
                <a:prstGeom prst="rect">
                  <a:avLst/>
                </a:prstGeom>
              </p:spPr>
            </p:pic>
          </mc:Fallback>
        </mc:AlternateContent>
      </p:grpSp>
    </p:spTree>
    <p:extLst>
      <p:ext uri="{BB962C8B-B14F-4D97-AF65-F5344CB8AC3E}">
        <p14:creationId xmlns:p14="http://schemas.microsoft.com/office/powerpoint/2010/main" val="1991382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2"/>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 y="349845"/>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609600" y="541981"/>
            <a:ext cx="9067136" cy="553998"/>
          </a:xfrm>
          <a:prstGeom prst="rect">
            <a:avLst/>
          </a:prstGeom>
          <a:noFill/>
        </p:spPr>
        <p:txBody>
          <a:bodyPr wrap="square" lIns="0" tIns="0" rIns="0" bIns="0" rtlCol="0">
            <a:spAutoFit/>
          </a:bodyPr>
          <a:lstStyle/>
          <a:p>
            <a:r>
              <a:rPr lang="en-US" sz="3600" dirty="0">
                <a:solidFill>
                  <a:srgbClr val="003DA5"/>
                </a:solidFill>
                <a:latin typeface="Fira Sans Medium" panose="020B0503050000020004" pitchFamily="34" charset="0"/>
                <a:ea typeface="Fira Sans Medium" panose="020B0503050000020004" pitchFamily="34" charset="0"/>
              </a:rPr>
              <a:t>Outline</a:t>
            </a:r>
            <a:endParaRPr lang="en-US" sz="3600" spc="-150" dirty="0">
              <a:solidFill>
                <a:srgbClr val="003DA5"/>
              </a:solidFill>
              <a:latin typeface="Fira Sans Medium" panose="020B0503050000020004" pitchFamily="34" charset="0"/>
              <a:ea typeface="Fira Sans Medium" panose="020B0503050000020004" pitchFamily="34" charset="0"/>
            </a:endParaRPr>
          </a:p>
        </p:txBody>
      </p:sp>
      <p:sp>
        <p:nvSpPr>
          <p:cNvPr id="16" name="TextBox 15">
            <a:extLst>
              <a:ext uri="{FF2B5EF4-FFF2-40B4-BE49-F238E27FC236}">
                <a16:creationId xmlns:a16="http://schemas.microsoft.com/office/drawing/2014/main" id="{8ABEED9E-6D42-6848-B093-DA24659404C5}"/>
              </a:ext>
            </a:extLst>
          </p:cNvPr>
          <p:cNvSpPr txBox="1"/>
          <p:nvPr/>
        </p:nvSpPr>
        <p:spPr>
          <a:xfrm>
            <a:off x="455567" y="1268738"/>
            <a:ext cx="5043777" cy="6278642"/>
          </a:xfrm>
          <a:prstGeom prst="rect">
            <a:avLst/>
          </a:prstGeom>
          <a:noFill/>
        </p:spPr>
        <p:txBody>
          <a:bodyPr wrap="square" lIns="0" tIns="0" rIns="0" bIns="0" rtlCol="0">
            <a:spAutoFit/>
          </a:bodyPr>
          <a:lstStyle/>
          <a:p>
            <a:r>
              <a:rPr lang="en-US" sz="2400" b="1" dirty="0">
                <a:solidFill>
                  <a:srgbClr val="003DA5"/>
                </a:solidFill>
                <a:latin typeface="Fira Sans" panose="020B0503050000020004" pitchFamily="34" charset="0"/>
                <a:ea typeface="Fira Sans" panose="020B0503050000020004" pitchFamily="34" charset="0"/>
              </a:rPr>
              <a:t>Part I:</a:t>
            </a:r>
            <a:br>
              <a:rPr lang="en-US" sz="2400" b="1" dirty="0">
                <a:solidFill>
                  <a:srgbClr val="003DA5"/>
                </a:solidFill>
                <a:latin typeface="Fira Sans" panose="020B0503050000020004" pitchFamily="34" charset="0"/>
                <a:ea typeface="Fira Sans" panose="020B0503050000020004" pitchFamily="34" charset="0"/>
              </a:rPr>
            </a:br>
            <a:r>
              <a:rPr lang="en-US" sz="2400" b="1" dirty="0">
                <a:solidFill>
                  <a:srgbClr val="003DA5"/>
                </a:solidFill>
                <a:latin typeface="Fira Sans" panose="020B0503050000020004" pitchFamily="34" charset="0"/>
                <a:ea typeface="Fira Sans" panose="020B0503050000020004" pitchFamily="34" charset="0"/>
              </a:rPr>
              <a:t>Structure and Organization</a:t>
            </a:r>
          </a:p>
          <a:p>
            <a:endParaRPr lang="en-US" sz="2400" b="1" dirty="0">
              <a:solidFill>
                <a:srgbClr val="003DA5"/>
              </a:solidFill>
              <a:latin typeface="Fira Sans" panose="020B0503050000020004" pitchFamily="34" charset="0"/>
              <a:ea typeface="Fira Sans" panose="020B0503050000020004" pitchFamily="34"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Title Page</a:t>
            </a: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Examples (Optional)</a:t>
            </a:r>
          </a:p>
          <a:p>
            <a:pPr marL="342900" indent="-342900">
              <a:buFont typeface="Arial" panose="020B0604020202020204" pitchFamily="34" charset="0"/>
              <a:buChar char="•"/>
            </a:pPr>
            <a:r>
              <a:rPr lang="en-US" sz="2400" b="1" dirty="0">
                <a:latin typeface="Times New Roman" panose="02020603050405020304" pitchFamily="18" charset="0"/>
                <a:ea typeface="Fira Sans Book" panose="020B0503050000020004" pitchFamily="34" charset="0"/>
              </a:rPr>
              <a:t>Outline Slide</a:t>
            </a: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i="0" dirty="0">
                <a:effectLst/>
                <a:latin typeface="Times New Roman" panose="02020603050405020304" pitchFamily="18" charset="0"/>
              </a:rPr>
              <a:t>Introduction</a:t>
            </a:r>
          </a:p>
          <a:p>
            <a:pPr marL="342900" indent="-342900">
              <a:buFont typeface="Arial" panose="020B0604020202020204" pitchFamily="34" charset="0"/>
              <a:buChar char="•"/>
            </a:pPr>
            <a:r>
              <a:rPr lang="en-US" sz="2400" b="1" i="0" dirty="0">
                <a:effectLst/>
                <a:latin typeface="Times New Roman" panose="02020603050405020304" pitchFamily="18" charset="0"/>
              </a:rPr>
              <a:t>Experiment and Methods</a:t>
            </a:r>
          </a:p>
          <a:p>
            <a:pPr marL="342900" indent="-342900">
              <a:buFont typeface="Arial" panose="020B0604020202020204" pitchFamily="34" charset="0"/>
              <a:buChar char="•"/>
            </a:pPr>
            <a:r>
              <a:rPr lang="en-US" sz="2400" b="1" i="0" dirty="0">
                <a:effectLst/>
                <a:latin typeface="Times New Roman" panose="02020603050405020304" pitchFamily="18" charset="0"/>
              </a:rPr>
              <a:t>Results and Discussion</a:t>
            </a:r>
          </a:p>
          <a:p>
            <a:pPr marL="342900" indent="-342900">
              <a:buFont typeface="Arial" panose="020B0604020202020204" pitchFamily="34" charset="0"/>
              <a:buChar char="•"/>
            </a:pPr>
            <a:r>
              <a:rPr lang="en-US" sz="2400" b="1" dirty="0">
                <a:latin typeface="Times New Roman" panose="02020603050405020304" pitchFamily="18" charset="0"/>
              </a:rPr>
              <a:t>Conclusions</a:t>
            </a:r>
          </a:p>
          <a:p>
            <a:pPr marL="342900" indent="-342900">
              <a:buFont typeface="Arial" panose="020B0604020202020204" pitchFamily="34" charset="0"/>
              <a:buChar char="•"/>
            </a:pPr>
            <a:r>
              <a:rPr lang="en-US" sz="2400" b="1" dirty="0">
                <a:latin typeface="Times New Roman" panose="02020603050405020304" pitchFamily="18" charset="0"/>
              </a:rPr>
              <a:t>Questions</a:t>
            </a:r>
          </a:p>
          <a:p>
            <a:pPr marL="342900" indent="-342900">
              <a:buFont typeface="Arial" panose="020B0604020202020204" pitchFamily="34" charset="0"/>
              <a:buChar char="•"/>
            </a:pPr>
            <a:r>
              <a:rPr lang="en-US" sz="2400" b="1" dirty="0">
                <a:latin typeface="Times New Roman" panose="02020603050405020304" pitchFamily="18" charset="0"/>
              </a:rPr>
              <a:t>Thanks</a:t>
            </a:r>
          </a:p>
          <a:p>
            <a:pPr marL="342900" indent="-342900">
              <a:buFont typeface="Arial" panose="020B0604020202020204" pitchFamily="34" charset="0"/>
              <a:buChar char="•"/>
            </a:pPr>
            <a:r>
              <a:rPr lang="en-US" sz="2400" b="1" dirty="0">
                <a:latin typeface="Times New Roman" panose="02020603050405020304" pitchFamily="18" charset="0"/>
              </a:rPr>
              <a:t>Reference</a:t>
            </a:r>
          </a:p>
          <a:p>
            <a:pPr marL="342900" indent="-342900">
              <a:buFont typeface="Arial" panose="020B0604020202020204" pitchFamily="34" charset="0"/>
              <a:buChar char="•"/>
            </a:pPr>
            <a:r>
              <a:rPr lang="en-US" sz="2400" b="1" dirty="0">
                <a:latin typeface="Times New Roman" panose="02020603050405020304" pitchFamily="18" charset="0"/>
              </a:rPr>
              <a:t>Appendix</a:t>
            </a:r>
          </a:p>
          <a:p>
            <a:endParaRPr lang="en-US" sz="2400" b="1" i="0" dirty="0">
              <a:effectLst/>
              <a:latin typeface="Times New Roman" panose="02020603050405020304" pitchFamily="18" charset="0"/>
            </a:endParaRPr>
          </a:p>
          <a:p>
            <a:endParaRPr lang="en-US" sz="2400" dirty="0">
              <a:latin typeface="Fira Sans Book" panose="020B0503050000020004" pitchFamily="34" charset="0"/>
              <a:ea typeface="Fira Sans Book" panose="020B0503050000020004" pitchFamily="34" charset="0"/>
            </a:endParaRPr>
          </a:p>
          <a:p>
            <a:endParaRPr lang="en-US" sz="2400" dirty="0">
              <a:solidFill>
                <a:srgbClr val="003DA5"/>
              </a:solidFill>
              <a:latin typeface="Fira Sans Book" panose="020B0503050000020004" pitchFamily="34" charset="0"/>
              <a:ea typeface="Fira Sans Book" panose="020B0503050000020004" pitchFamily="34" charset="0"/>
            </a:endParaRPr>
          </a:p>
        </p:txBody>
      </p:sp>
      <p:sp>
        <p:nvSpPr>
          <p:cNvPr id="18" name="TextBox 17">
            <a:extLst>
              <a:ext uri="{FF2B5EF4-FFF2-40B4-BE49-F238E27FC236}">
                <a16:creationId xmlns:a16="http://schemas.microsoft.com/office/drawing/2014/main" id="{9A0E1CF6-59F4-4846-8349-824D61A8DD3C}"/>
              </a:ext>
            </a:extLst>
          </p:cNvPr>
          <p:cNvSpPr txBox="1"/>
          <p:nvPr/>
        </p:nvSpPr>
        <p:spPr>
          <a:xfrm>
            <a:off x="6376812" y="1159590"/>
            <a:ext cx="5043777" cy="3170099"/>
          </a:xfrm>
          <a:prstGeom prst="rect">
            <a:avLst/>
          </a:prstGeom>
          <a:noFill/>
        </p:spPr>
        <p:txBody>
          <a:bodyPr wrap="square" lIns="0" tIns="0" rIns="0" bIns="0" rtlCol="0">
            <a:spAutoFit/>
          </a:bodyPr>
          <a:lstStyle/>
          <a:p>
            <a:r>
              <a:rPr lang="en-US" sz="2400" b="1" dirty="0">
                <a:solidFill>
                  <a:srgbClr val="003DA5"/>
                </a:solidFill>
                <a:latin typeface="Fira Sans" panose="020B0503050000020004" pitchFamily="34" charset="0"/>
                <a:ea typeface="Fira Sans" panose="020B0503050000020004" pitchFamily="34" charset="0"/>
              </a:rPr>
              <a:t>Part II:</a:t>
            </a:r>
            <a:br>
              <a:rPr lang="en-US" sz="2400" b="1" dirty="0">
                <a:solidFill>
                  <a:srgbClr val="003DA5"/>
                </a:solidFill>
                <a:latin typeface="Fira Sans" panose="020B0503050000020004" pitchFamily="34" charset="0"/>
                <a:ea typeface="Fira Sans" panose="020B0503050000020004" pitchFamily="34" charset="0"/>
              </a:rPr>
            </a:br>
            <a:r>
              <a:rPr lang="en-US" sz="2400" b="1" dirty="0">
                <a:solidFill>
                  <a:srgbClr val="003DA5"/>
                </a:solidFill>
                <a:latin typeface="Fira Sans" panose="020B0503050000020004" pitchFamily="34" charset="0"/>
                <a:ea typeface="Fira Sans" panose="020B0503050000020004" pitchFamily="34" charset="0"/>
              </a:rPr>
              <a:t>Delivery and Confidence</a:t>
            </a:r>
          </a:p>
          <a:p>
            <a:endParaRPr lang="en-US" sz="2400" b="1" dirty="0">
              <a:solidFill>
                <a:srgbClr val="003DA5"/>
              </a:solidFill>
              <a:latin typeface="Fira Sans" panose="020B0503050000020004" pitchFamily="34" charset="0"/>
              <a:ea typeface="Fira Sans" panose="020B0503050000020004" pitchFamily="34"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Preparing your content for delivery</a:t>
            </a: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Preparing for your audience</a:t>
            </a: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Software</a:t>
            </a:r>
          </a:p>
          <a:p>
            <a:pPr marL="342900" indent="-342900">
              <a:buFont typeface="Arial" panose="020B0604020202020204" pitchFamily="34" charset="0"/>
              <a:buChar char="•"/>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dirty="0">
              <a:solidFill>
                <a:srgbClr val="003DA5"/>
              </a:solidFill>
              <a:latin typeface="Fira Sans Book" panose="020B0503050000020004" pitchFamily="34" charset="0"/>
              <a:ea typeface="Fira Sans Book" panose="020B0503050000020004" pitchFamily="34" charset="0"/>
            </a:endParaRPr>
          </a:p>
          <a:p>
            <a:endParaRPr lang="en-US" sz="1400" dirty="0">
              <a:latin typeface="Fira Sans Book" panose="020B0503050000020004" pitchFamily="34" charset="0"/>
              <a:ea typeface="Fira Sans Book" panose="020B0503050000020004" pitchFamily="34" charset="0"/>
            </a:endParaRPr>
          </a:p>
        </p:txBody>
      </p:sp>
    </p:spTree>
    <p:extLst>
      <p:ext uri="{BB962C8B-B14F-4D97-AF65-F5344CB8AC3E}">
        <p14:creationId xmlns:p14="http://schemas.microsoft.com/office/powerpoint/2010/main" val="4011857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2"/>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1" y="349845"/>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609600" y="541981"/>
            <a:ext cx="10762827"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Preparing for your audience</a:t>
            </a:r>
          </a:p>
        </p:txBody>
      </p:sp>
      <p:sp>
        <p:nvSpPr>
          <p:cNvPr id="16" name="TextBox 15">
            <a:extLst>
              <a:ext uri="{FF2B5EF4-FFF2-40B4-BE49-F238E27FC236}">
                <a16:creationId xmlns:a16="http://schemas.microsoft.com/office/drawing/2014/main" id="{8ABEED9E-6D42-6848-B093-DA24659404C5}"/>
              </a:ext>
            </a:extLst>
          </p:cNvPr>
          <p:cNvSpPr txBox="1"/>
          <p:nvPr/>
        </p:nvSpPr>
        <p:spPr>
          <a:xfrm>
            <a:off x="550393" y="1175261"/>
            <a:ext cx="10693340" cy="3323987"/>
          </a:xfrm>
          <a:prstGeom prst="rect">
            <a:avLst/>
          </a:prstGeom>
          <a:noFill/>
        </p:spPr>
        <p:txBody>
          <a:bodyPr wrap="square" lIns="0" tIns="0" rIns="0" bIns="0" rtlCol="0">
            <a:spAutoFit/>
          </a:bodyPr>
          <a:lstStyle/>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Repeat your main points (contributions)</a:t>
            </a: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Talk to the audience</a:t>
            </a: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i="0" dirty="0">
              <a:effectLst/>
              <a:latin typeface="Times New Roman" panose="02020603050405020304" pitchFamily="18" charset="0"/>
            </a:endParaRPr>
          </a:p>
          <a:p>
            <a:endParaRPr lang="en-US" sz="2400" dirty="0">
              <a:latin typeface="Fira Sans Book" panose="020B0503050000020004" pitchFamily="34" charset="0"/>
              <a:ea typeface="Fira Sans Book" panose="020B0503050000020004" pitchFamily="34" charset="0"/>
            </a:endParaRPr>
          </a:p>
          <a:p>
            <a:endParaRPr lang="en-US" sz="2400" dirty="0">
              <a:solidFill>
                <a:srgbClr val="003DA5"/>
              </a:solidFill>
              <a:latin typeface="Fira Sans Book" panose="020B0503050000020004" pitchFamily="34" charset="0"/>
              <a:ea typeface="Fira Sans Book" panose="020B0503050000020004" pitchFamily="34" charset="0"/>
            </a:endParaRPr>
          </a:p>
        </p:txBody>
      </p:sp>
    </p:spTree>
    <p:extLst>
      <p:ext uri="{BB962C8B-B14F-4D97-AF65-F5344CB8AC3E}">
        <p14:creationId xmlns:p14="http://schemas.microsoft.com/office/powerpoint/2010/main" val="3811266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3"/>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1" y="349845"/>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609600" y="541981"/>
            <a:ext cx="10762827"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Preparing for your audience --- Cont.</a:t>
            </a:r>
          </a:p>
        </p:txBody>
      </p:sp>
      <p:sp>
        <p:nvSpPr>
          <p:cNvPr id="16" name="TextBox 15">
            <a:extLst>
              <a:ext uri="{FF2B5EF4-FFF2-40B4-BE49-F238E27FC236}">
                <a16:creationId xmlns:a16="http://schemas.microsoft.com/office/drawing/2014/main" id="{8ABEED9E-6D42-6848-B093-DA24659404C5}"/>
              </a:ext>
            </a:extLst>
          </p:cNvPr>
          <p:cNvSpPr txBox="1"/>
          <p:nvPr/>
        </p:nvSpPr>
        <p:spPr>
          <a:xfrm>
            <a:off x="609600" y="972061"/>
            <a:ext cx="10693340" cy="7386638"/>
          </a:xfrm>
          <a:prstGeom prst="rect">
            <a:avLst/>
          </a:prstGeom>
          <a:noFill/>
        </p:spPr>
        <p:txBody>
          <a:bodyPr wrap="square" lIns="0" tIns="0" rIns="0" bIns="0" rtlCol="0">
            <a:spAutoFit/>
          </a:bodyPr>
          <a:lstStyle/>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Practice in front of others</a:t>
            </a: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Get feedback</a:t>
            </a: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Adjust</a:t>
            </a: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Practice by yourself</a:t>
            </a: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Notes on print copy</a:t>
            </a:r>
          </a:p>
          <a:p>
            <a:pPr marL="457200" indent="-457200">
              <a:buFont typeface="+mj-lt"/>
              <a:buAutoNum type="arabicPeriod"/>
            </a:pPr>
            <a:r>
              <a:rPr lang="en-US" sz="2400" b="1" dirty="0">
                <a:latin typeface="Times New Roman" panose="02020603050405020304" pitchFamily="18" charset="0"/>
                <a:ea typeface="Fira Sans" panose="020B0503050000020004" pitchFamily="34" charset="0"/>
                <a:cs typeface="Times New Roman" panose="02020603050405020304" pitchFamily="18" charset="0"/>
              </a:rPr>
              <a:t>Terminology (e.g. filial piety; </a:t>
            </a:r>
            <a:r>
              <a:rPr lang="en-US" sz="2400" b="1" dirty="0" err="1">
                <a:latin typeface="Times New Roman" panose="02020603050405020304" pitchFamily="18" charset="0"/>
                <a:ea typeface="Fira Sans" panose="020B0503050000020004" pitchFamily="34" charset="0"/>
                <a:cs typeface="Times New Roman" panose="02020603050405020304" pitchFamily="18" charset="0"/>
              </a:rPr>
              <a:t>CdS</a:t>
            </a:r>
            <a:r>
              <a:rPr lang="en-US" sz="2400" b="1" dirty="0">
                <a:latin typeface="Times New Roman" panose="02020603050405020304" pitchFamily="18" charset="0"/>
                <a:ea typeface="Fira Sans" panose="020B0503050000020004" pitchFamily="34" charset="0"/>
                <a:cs typeface="Times New Roman" panose="02020603050405020304" pitchFamily="18" charset="0"/>
              </a:rPr>
              <a:t> QDs/g-C3N4)</a:t>
            </a:r>
          </a:p>
          <a:p>
            <a:pPr marL="457200" indent="-457200">
              <a:buFont typeface="+mj-lt"/>
              <a:buAutoNum type="arabicPeriod"/>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Practice by doing! (e.g. </a:t>
            </a:r>
            <a:r>
              <a:rPr lang="en-US" sz="2400" b="1" dirty="0" err="1">
                <a:latin typeface="Times New Roman" panose="02020603050405020304" pitchFamily="18" charset="0"/>
                <a:ea typeface="Fira Sans" panose="020B0503050000020004" pitchFamily="34" charset="0"/>
                <a:cs typeface="Times New Roman" panose="02020603050405020304" pitchFamily="18" charset="0"/>
              </a:rPr>
              <a:t>bronwbag</a:t>
            </a:r>
            <a:r>
              <a:rPr lang="en-US" sz="2400" b="1" dirty="0">
                <a:latin typeface="Times New Roman" panose="02020603050405020304" pitchFamily="18" charset="0"/>
                <a:ea typeface="Fira Sans" panose="020B0503050000020004" pitchFamily="34" charset="0"/>
                <a:cs typeface="Times New Roman" panose="02020603050405020304" pitchFamily="18" charset="0"/>
              </a:rPr>
              <a:t>; conference…)</a:t>
            </a:r>
          </a:p>
          <a:p>
            <a:r>
              <a:rPr lang="en-US" sz="2400" b="1" dirty="0">
                <a:latin typeface="Times New Roman" panose="02020603050405020304" pitchFamily="18" charset="0"/>
                <a:ea typeface="Fira Sans" panose="020B0503050000020004" pitchFamily="34" charset="0"/>
                <a:cs typeface="Times New Roman" panose="02020603050405020304" pitchFamily="18" charset="0"/>
              </a:rPr>
              <a:t> </a:t>
            </a: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Being nervous is normal (Practice will help)</a:t>
            </a: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Time control (Super Important! )</a:t>
            </a:r>
          </a:p>
          <a:p>
            <a:pPr marL="342900" indent="-342900">
              <a:buFont typeface="Arial" panose="020B0604020202020204" pitchFamily="34" charset="0"/>
              <a:buChar char="•"/>
            </a:pP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Dress Code</a:t>
            </a: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i="0" dirty="0">
              <a:effectLst/>
              <a:latin typeface="Times New Roman" panose="02020603050405020304" pitchFamily="18" charset="0"/>
            </a:endParaRPr>
          </a:p>
          <a:p>
            <a:endParaRPr lang="en-US" sz="2400" dirty="0">
              <a:latin typeface="Fira Sans Book" panose="020B0503050000020004" pitchFamily="34" charset="0"/>
              <a:ea typeface="Fira Sans Book" panose="020B0503050000020004" pitchFamily="34" charset="0"/>
            </a:endParaRPr>
          </a:p>
          <a:p>
            <a:endParaRPr lang="en-US" sz="2400" dirty="0">
              <a:solidFill>
                <a:srgbClr val="003DA5"/>
              </a:solidFill>
              <a:latin typeface="Fira Sans Book" panose="020B0503050000020004" pitchFamily="34" charset="0"/>
              <a:ea typeface="Fira Sans Book" panose="020B0503050000020004" pitchFamily="34" charset="0"/>
            </a:endParaRPr>
          </a:p>
        </p:txBody>
      </p:sp>
    </p:spTree>
    <p:extLst>
      <p:ext uri="{BB962C8B-B14F-4D97-AF65-F5344CB8AC3E}">
        <p14:creationId xmlns:p14="http://schemas.microsoft.com/office/powerpoint/2010/main" val="4011367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2"/>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1" y="349845"/>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609600" y="541981"/>
            <a:ext cx="10762827"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Software</a:t>
            </a:r>
          </a:p>
        </p:txBody>
      </p:sp>
      <p:sp>
        <p:nvSpPr>
          <p:cNvPr id="16" name="TextBox 15">
            <a:extLst>
              <a:ext uri="{FF2B5EF4-FFF2-40B4-BE49-F238E27FC236}">
                <a16:creationId xmlns:a16="http://schemas.microsoft.com/office/drawing/2014/main" id="{8ABEED9E-6D42-6848-B093-DA24659404C5}"/>
              </a:ext>
            </a:extLst>
          </p:cNvPr>
          <p:cNvSpPr txBox="1"/>
          <p:nvPr/>
        </p:nvSpPr>
        <p:spPr>
          <a:xfrm>
            <a:off x="550393" y="1175261"/>
            <a:ext cx="10693340" cy="332398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latin typeface="Times New Roman" panose="02020603050405020304" pitchFamily="18" charset="0"/>
                <a:ea typeface="Fira Sans" panose="020B0503050000020004" pitchFamily="34" charset="0"/>
                <a:cs typeface="Times New Roman" panose="02020603050405020304" pitchFamily="18" charset="0"/>
              </a:rPr>
              <a:t>PPT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Latex (Beamer)</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Overleaf</a:t>
            </a:r>
          </a:p>
          <a:p>
            <a:r>
              <a:rPr lang="en-US"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Markdown (python, R…)</a:t>
            </a:r>
            <a:endParaRPr lang="en-US" sz="2400" dirty="0">
              <a:latin typeface="Times New Roman" panose="02020603050405020304" pitchFamily="18" charset="0"/>
            </a:endParaRPr>
          </a:p>
          <a:p>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endParaRPr lang="en-US" sz="2400" b="1" i="0" dirty="0">
              <a:effectLst/>
              <a:latin typeface="Times New Roman" panose="02020603050405020304" pitchFamily="18" charset="0"/>
            </a:endParaRPr>
          </a:p>
          <a:p>
            <a:endParaRPr lang="en-US" sz="2400" dirty="0">
              <a:latin typeface="Fira Sans Book" panose="020B0503050000020004" pitchFamily="34" charset="0"/>
              <a:ea typeface="Fira Sans Book" panose="020B0503050000020004" pitchFamily="34" charset="0"/>
            </a:endParaRPr>
          </a:p>
          <a:p>
            <a:endParaRPr lang="en-US" sz="2400" dirty="0">
              <a:solidFill>
                <a:srgbClr val="003DA5"/>
              </a:solidFill>
              <a:latin typeface="Fira Sans Book" panose="020B0503050000020004" pitchFamily="34" charset="0"/>
              <a:ea typeface="Fira Sans Book" panose="020B0503050000020004" pitchFamily="34" charset="0"/>
            </a:endParaRPr>
          </a:p>
        </p:txBody>
      </p:sp>
    </p:spTree>
    <p:extLst>
      <p:ext uri="{BB962C8B-B14F-4D97-AF65-F5344CB8AC3E}">
        <p14:creationId xmlns:p14="http://schemas.microsoft.com/office/powerpoint/2010/main" val="3354858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08000"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Questions? </a:t>
            </a:r>
          </a:p>
        </p:txBody>
      </p:sp>
    </p:spTree>
    <p:extLst>
      <p:ext uri="{BB962C8B-B14F-4D97-AF65-F5344CB8AC3E}">
        <p14:creationId xmlns:p14="http://schemas.microsoft.com/office/powerpoint/2010/main" val="4102661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08000"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Thanks! </a:t>
            </a:r>
          </a:p>
        </p:txBody>
      </p:sp>
      <p:sp>
        <p:nvSpPr>
          <p:cNvPr id="6" name="TextBox 5">
            <a:extLst>
              <a:ext uri="{FF2B5EF4-FFF2-40B4-BE49-F238E27FC236}">
                <a16:creationId xmlns:a16="http://schemas.microsoft.com/office/drawing/2014/main" id="{DB46F2A7-F1CF-65BC-4DB6-B6C856C09ED8}"/>
              </a:ext>
            </a:extLst>
          </p:cNvPr>
          <p:cNvSpPr txBox="1"/>
          <p:nvPr/>
        </p:nvSpPr>
        <p:spPr>
          <a:xfrm>
            <a:off x="7198286" y="4140200"/>
            <a:ext cx="4993714" cy="156966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Da Gong </a:t>
            </a:r>
          </a:p>
          <a:p>
            <a:r>
              <a:rPr lang="en-US" sz="2400" b="1" dirty="0">
                <a:latin typeface="Times New Roman" panose="02020603050405020304" pitchFamily="18" charset="0"/>
                <a:cs typeface="Times New Roman" panose="02020603050405020304" pitchFamily="18" charset="0"/>
              </a:rPr>
              <a:t>Economics and </a:t>
            </a:r>
            <a:r>
              <a:rPr lang="en-US" sz="2400" b="1" dirty="0" err="1">
                <a:latin typeface="Times New Roman" panose="02020603050405020304" pitchFamily="18" charset="0"/>
                <a:cs typeface="Times New Roman" panose="02020603050405020304" pitchFamily="18" charset="0"/>
              </a:rPr>
              <a:t>GradQuant</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UC Riverside</a:t>
            </a:r>
          </a:p>
          <a:p>
            <a:r>
              <a:rPr lang="en-US" sz="2400" b="1" dirty="0">
                <a:latin typeface="Times New Roman" panose="02020603050405020304" pitchFamily="18" charset="0"/>
                <a:cs typeface="Times New Roman" panose="02020603050405020304" pitchFamily="18" charset="0"/>
              </a:rPr>
              <a:t>dgong005@ucr.edu </a:t>
            </a:r>
          </a:p>
        </p:txBody>
      </p:sp>
    </p:spTree>
    <p:extLst>
      <p:ext uri="{BB962C8B-B14F-4D97-AF65-F5344CB8AC3E}">
        <p14:creationId xmlns:p14="http://schemas.microsoft.com/office/powerpoint/2010/main" val="81539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62EE95B-9920-684F-BA1E-AF3224BFE0C9}"/>
              </a:ext>
            </a:extLst>
          </p:cNvPr>
          <p:cNvPicPr>
            <a:picLocks noChangeAspect="1"/>
          </p:cNvPicPr>
          <p:nvPr/>
        </p:nvPicPr>
        <p:blipFill>
          <a:blip r:embed="rId2"/>
          <a:stretch>
            <a:fillRect/>
          </a:stretch>
        </p:blipFill>
        <p:spPr>
          <a:xfrm>
            <a:off x="10556413" y="6235641"/>
            <a:ext cx="1244600" cy="379385"/>
          </a:xfrm>
          <a:prstGeom prst="rect">
            <a:avLst/>
          </a:prstGeom>
        </p:spPr>
      </p:pic>
      <p:pic>
        <p:nvPicPr>
          <p:cNvPr id="11" name="Graphic 10">
            <a:extLst>
              <a:ext uri="{FF2B5EF4-FFF2-40B4-BE49-F238E27FC236}">
                <a16:creationId xmlns:a16="http://schemas.microsoft.com/office/drawing/2014/main" id="{8918C875-2CBE-A24F-AA8A-DE16D36D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 y="690455"/>
            <a:ext cx="280946" cy="128525"/>
          </a:xfrm>
          <a:prstGeom prst="rect">
            <a:avLst/>
          </a:prstGeom>
        </p:spPr>
      </p:pic>
      <p:sp>
        <p:nvSpPr>
          <p:cNvPr id="12" name="TextBox 11">
            <a:extLst>
              <a:ext uri="{FF2B5EF4-FFF2-40B4-BE49-F238E27FC236}">
                <a16:creationId xmlns:a16="http://schemas.microsoft.com/office/drawing/2014/main" id="{176FFA79-6D24-E049-BCE9-429F0B3C5BAA}"/>
              </a:ext>
            </a:extLst>
          </p:cNvPr>
          <p:cNvSpPr txBox="1"/>
          <p:nvPr/>
        </p:nvSpPr>
        <p:spPr>
          <a:xfrm>
            <a:off x="550394" y="882591"/>
            <a:ext cx="9067136" cy="1107996"/>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Part I: Structure and Organization</a:t>
            </a:r>
          </a:p>
          <a:p>
            <a:endParaRPr lang="en-US" sz="3600" spc="-150" dirty="0">
              <a:solidFill>
                <a:srgbClr val="003DA5"/>
              </a:solidFill>
              <a:latin typeface="Fira Sans Medium" panose="020B0503050000020004" pitchFamily="34" charset="0"/>
              <a:ea typeface="Fira Sans Medium" panose="020B0503050000020004" pitchFamily="34" charset="0"/>
            </a:endParaRPr>
          </a:p>
        </p:txBody>
      </p:sp>
      <p:sp>
        <p:nvSpPr>
          <p:cNvPr id="16" name="TextBox 15">
            <a:extLst>
              <a:ext uri="{FF2B5EF4-FFF2-40B4-BE49-F238E27FC236}">
                <a16:creationId xmlns:a16="http://schemas.microsoft.com/office/drawing/2014/main" id="{8ABEED9E-6D42-6848-B093-DA24659404C5}"/>
              </a:ext>
            </a:extLst>
          </p:cNvPr>
          <p:cNvSpPr txBox="1"/>
          <p:nvPr/>
        </p:nvSpPr>
        <p:spPr>
          <a:xfrm>
            <a:off x="550394" y="1580311"/>
            <a:ext cx="5043777" cy="517064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Title Page</a:t>
            </a:r>
          </a:p>
          <a:p>
            <a:pPr marL="342900" indent="-342900">
              <a:buFont typeface="Arial" panose="020B0604020202020204" pitchFamily="34" charset="0"/>
              <a:buChar char="•"/>
            </a:pPr>
            <a:r>
              <a:rPr lang="en-US" sz="2400" b="1" dirty="0">
                <a:latin typeface="Times New Roman" panose="02020603050405020304" pitchFamily="18" charset="0"/>
                <a:ea typeface="Fira Sans" panose="020B0503050000020004" pitchFamily="34" charset="0"/>
                <a:cs typeface="Times New Roman" panose="02020603050405020304" pitchFamily="18" charset="0"/>
              </a:rPr>
              <a:t>Examples (Optional)</a:t>
            </a:r>
          </a:p>
          <a:p>
            <a:pPr marL="342900" indent="-342900">
              <a:buFont typeface="Arial" panose="020B0604020202020204" pitchFamily="34" charset="0"/>
              <a:buChar char="•"/>
            </a:pPr>
            <a:r>
              <a:rPr lang="en-US" sz="2400" b="1" dirty="0">
                <a:latin typeface="Times New Roman" panose="02020603050405020304" pitchFamily="18" charset="0"/>
                <a:ea typeface="Fira Sans Book" panose="020B0503050000020004" pitchFamily="34" charset="0"/>
              </a:rPr>
              <a:t>Outline Slide</a:t>
            </a:r>
            <a:endParaRPr lang="en-US" sz="2400" b="1" dirty="0">
              <a:latin typeface="Times New Roman" panose="02020603050405020304" pitchFamily="18" charset="0"/>
              <a:ea typeface="Fira Sans" panose="020B0503050000020004" pitchFamily="34" charset="0"/>
              <a:cs typeface="Times New Roman" panose="02020603050405020304" pitchFamily="18" charset="0"/>
            </a:endParaRPr>
          </a:p>
          <a:p>
            <a:pPr marL="342900" indent="-342900">
              <a:buFont typeface="Arial" panose="020B0604020202020204" pitchFamily="34" charset="0"/>
              <a:buChar char="•"/>
            </a:pPr>
            <a:r>
              <a:rPr lang="en-US" sz="2400" b="1" i="0" dirty="0">
                <a:effectLst/>
                <a:latin typeface="Times New Roman" panose="02020603050405020304" pitchFamily="18" charset="0"/>
              </a:rPr>
              <a:t>Introduction</a:t>
            </a:r>
          </a:p>
          <a:p>
            <a:pPr marL="342900" indent="-342900">
              <a:buFont typeface="Arial" panose="020B0604020202020204" pitchFamily="34" charset="0"/>
              <a:buChar char="•"/>
            </a:pPr>
            <a:r>
              <a:rPr lang="en-US" sz="2400" b="1" i="0" dirty="0">
                <a:effectLst/>
                <a:latin typeface="Times New Roman" panose="02020603050405020304" pitchFamily="18" charset="0"/>
              </a:rPr>
              <a:t>Experiment and Methods</a:t>
            </a:r>
          </a:p>
          <a:p>
            <a:pPr marL="342900" indent="-342900">
              <a:buFont typeface="Arial" panose="020B0604020202020204" pitchFamily="34" charset="0"/>
              <a:buChar char="•"/>
            </a:pPr>
            <a:r>
              <a:rPr lang="en-US" sz="2400" b="1" i="0" dirty="0">
                <a:effectLst/>
                <a:latin typeface="Times New Roman" panose="02020603050405020304" pitchFamily="18" charset="0"/>
              </a:rPr>
              <a:t>Results and Discussion</a:t>
            </a:r>
          </a:p>
          <a:p>
            <a:pPr marL="342900" indent="-342900">
              <a:buFont typeface="Arial" panose="020B0604020202020204" pitchFamily="34" charset="0"/>
              <a:buChar char="•"/>
            </a:pPr>
            <a:r>
              <a:rPr lang="en-US" sz="2400" b="1" dirty="0">
                <a:latin typeface="Times New Roman" panose="02020603050405020304" pitchFamily="18" charset="0"/>
              </a:rPr>
              <a:t>Conclusions</a:t>
            </a:r>
          </a:p>
          <a:p>
            <a:pPr marL="342900" indent="-342900">
              <a:buFont typeface="Arial" panose="020B0604020202020204" pitchFamily="34" charset="0"/>
              <a:buChar char="•"/>
            </a:pPr>
            <a:r>
              <a:rPr lang="en-US" sz="2400" b="1" dirty="0">
                <a:latin typeface="Times New Roman" panose="02020603050405020304" pitchFamily="18" charset="0"/>
              </a:rPr>
              <a:t>Questions</a:t>
            </a:r>
          </a:p>
          <a:p>
            <a:pPr marL="342900" indent="-342900">
              <a:buFont typeface="Arial" panose="020B0604020202020204" pitchFamily="34" charset="0"/>
              <a:buChar char="•"/>
            </a:pPr>
            <a:r>
              <a:rPr lang="en-US" sz="2400" b="1" dirty="0">
                <a:latin typeface="Times New Roman" panose="02020603050405020304" pitchFamily="18" charset="0"/>
              </a:rPr>
              <a:t>Thanks</a:t>
            </a:r>
          </a:p>
          <a:p>
            <a:pPr marL="342900" indent="-342900">
              <a:buFont typeface="Arial" panose="020B0604020202020204" pitchFamily="34" charset="0"/>
              <a:buChar char="•"/>
            </a:pPr>
            <a:r>
              <a:rPr lang="en-US" sz="2400" b="1" dirty="0">
                <a:latin typeface="Times New Roman" panose="02020603050405020304" pitchFamily="18" charset="0"/>
              </a:rPr>
              <a:t>Reference</a:t>
            </a:r>
          </a:p>
          <a:p>
            <a:pPr marL="342900" indent="-342900">
              <a:buFont typeface="Arial" panose="020B0604020202020204" pitchFamily="34" charset="0"/>
              <a:buChar char="•"/>
            </a:pPr>
            <a:r>
              <a:rPr lang="en-US" sz="2400" b="1" dirty="0">
                <a:latin typeface="Times New Roman" panose="02020603050405020304" pitchFamily="18" charset="0"/>
              </a:rPr>
              <a:t>Appendix</a:t>
            </a:r>
          </a:p>
          <a:p>
            <a:endParaRPr lang="en-US" sz="2400" b="1" i="0" dirty="0">
              <a:effectLst/>
              <a:latin typeface="Times New Roman" panose="02020603050405020304" pitchFamily="18" charset="0"/>
            </a:endParaRPr>
          </a:p>
          <a:p>
            <a:endParaRPr lang="en-US" sz="2400" dirty="0">
              <a:latin typeface="Fira Sans Book" panose="020B0503050000020004" pitchFamily="34" charset="0"/>
              <a:ea typeface="Fira Sans Book" panose="020B0503050000020004" pitchFamily="34" charset="0"/>
            </a:endParaRPr>
          </a:p>
          <a:p>
            <a:endParaRPr lang="en-US" sz="2400" dirty="0">
              <a:solidFill>
                <a:srgbClr val="003DA5"/>
              </a:solidFill>
              <a:latin typeface="Fira Sans Book" panose="020B0503050000020004" pitchFamily="34" charset="0"/>
              <a:ea typeface="Fira Sans Book" panose="020B0503050000020004" pitchFamily="34" charset="0"/>
            </a:endParaRPr>
          </a:p>
        </p:txBody>
      </p:sp>
    </p:spTree>
    <p:extLst>
      <p:ext uri="{BB962C8B-B14F-4D97-AF65-F5344CB8AC3E}">
        <p14:creationId xmlns:p14="http://schemas.microsoft.com/office/powerpoint/2010/main" val="549715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37238"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Title Page</a:t>
            </a:r>
          </a:p>
        </p:txBody>
      </p:sp>
      <p:sp>
        <p:nvSpPr>
          <p:cNvPr id="6" name="TextBox 5">
            <a:extLst>
              <a:ext uri="{FF2B5EF4-FFF2-40B4-BE49-F238E27FC236}">
                <a16:creationId xmlns:a16="http://schemas.microsoft.com/office/drawing/2014/main" id="{5AF15FDF-13BD-6198-561C-B9884FE14A35}"/>
              </a:ext>
            </a:extLst>
          </p:cNvPr>
          <p:cNvSpPr txBox="1"/>
          <p:nvPr/>
        </p:nvSpPr>
        <p:spPr>
          <a:xfrm>
            <a:off x="438562" y="1696876"/>
            <a:ext cx="6094902" cy="193899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ea typeface="Fira Sans" panose="020B0503050000020004" pitchFamily="34" charset="0"/>
                <a:cs typeface="Times New Roman" panose="02020603050405020304" pitchFamily="18" charset="0"/>
              </a:rPr>
              <a:t>Research Title</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Author(s)</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Email </a:t>
            </a:r>
          </a:p>
          <a:p>
            <a:pPr marL="342900" indent="-342900">
              <a:buFont typeface="Arial" panose="020B0604020202020204" pitchFamily="34" charset="0"/>
              <a:buChar char="•"/>
            </a:pPr>
            <a:r>
              <a:rPr lang="en-US" sz="2400" dirty="0">
                <a:latin typeface="Times New Roman" panose="02020603050405020304" pitchFamily="18" charset="0"/>
                <a:ea typeface="Fira Sans Book" panose="020B0503050000020004" pitchFamily="34" charset="0"/>
              </a:rPr>
              <a:t>School</a:t>
            </a:r>
          </a:p>
          <a:p>
            <a:pPr marL="342900" indent="-342900">
              <a:buFont typeface="Arial" panose="020B0604020202020204" pitchFamily="34" charset="0"/>
              <a:buChar char="•"/>
            </a:pPr>
            <a:endParaRPr lang="en-US" sz="2400" dirty="0">
              <a:latin typeface="Times New Roman" panose="02020603050405020304" pitchFamily="18" charset="0"/>
              <a:ea typeface="Fira Sans" panose="020B0503050000020004" pitchFamily="34" charset="0"/>
              <a:cs typeface="Times New Roman" panose="02020603050405020304" pitchFamily="18" charset="0"/>
            </a:endParaRPr>
          </a:p>
        </p:txBody>
      </p:sp>
    </p:spTree>
    <p:extLst>
      <p:ext uri="{BB962C8B-B14F-4D97-AF65-F5344CB8AC3E}">
        <p14:creationId xmlns:p14="http://schemas.microsoft.com/office/powerpoint/2010/main" val="814925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37238"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Title Page --- e.g.</a:t>
            </a:r>
          </a:p>
        </p:txBody>
      </p:sp>
      <p:pic>
        <p:nvPicPr>
          <p:cNvPr id="2" name="Picture 1">
            <a:extLst>
              <a:ext uri="{FF2B5EF4-FFF2-40B4-BE49-F238E27FC236}">
                <a16:creationId xmlns:a16="http://schemas.microsoft.com/office/drawing/2014/main" id="{0586DDDA-DDD7-3055-465F-DA62F97476AD}"/>
              </a:ext>
            </a:extLst>
          </p:cNvPr>
          <p:cNvPicPr>
            <a:picLocks noChangeAspect="1"/>
          </p:cNvPicPr>
          <p:nvPr/>
        </p:nvPicPr>
        <p:blipFill>
          <a:blip r:embed="rId4"/>
          <a:stretch>
            <a:fillRect/>
          </a:stretch>
        </p:blipFill>
        <p:spPr>
          <a:xfrm>
            <a:off x="2151142" y="1631768"/>
            <a:ext cx="8789183" cy="4943916"/>
          </a:xfrm>
          <a:prstGeom prst="rect">
            <a:avLst/>
          </a:prstGeom>
        </p:spPr>
      </p:pic>
    </p:spTree>
    <p:extLst>
      <p:ext uri="{BB962C8B-B14F-4D97-AF65-F5344CB8AC3E}">
        <p14:creationId xmlns:p14="http://schemas.microsoft.com/office/powerpoint/2010/main" val="318982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37238"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Examples (Optional)</a:t>
            </a:r>
          </a:p>
        </p:txBody>
      </p:sp>
      <p:sp>
        <p:nvSpPr>
          <p:cNvPr id="6" name="TextBox 5">
            <a:extLst>
              <a:ext uri="{FF2B5EF4-FFF2-40B4-BE49-F238E27FC236}">
                <a16:creationId xmlns:a16="http://schemas.microsoft.com/office/drawing/2014/main" id="{5AF15FDF-13BD-6198-561C-B9884FE14A35}"/>
              </a:ext>
            </a:extLst>
          </p:cNvPr>
          <p:cNvSpPr txBox="1"/>
          <p:nvPr/>
        </p:nvSpPr>
        <p:spPr>
          <a:xfrm>
            <a:off x="438561" y="1696876"/>
            <a:ext cx="7777881" cy="46166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ea typeface="Fira Sans" panose="020B0503050000020004" pitchFamily="34" charset="0"/>
                <a:cs typeface="Times New Roman" panose="02020603050405020304" pitchFamily="18" charset="0"/>
              </a:rPr>
              <a:t> Include 1 or 2 examples of the problem you are solving</a:t>
            </a:r>
          </a:p>
        </p:txBody>
      </p:sp>
      <p:pic>
        <p:nvPicPr>
          <p:cNvPr id="5" name="Picture 4">
            <a:extLst>
              <a:ext uri="{FF2B5EF4-FFF2-40B4-BE49-F238E27FC236}">
                <a16:creationId xmlns:a16="http://schemas.microsoft.com/office/drawing/2014/main" id="{86B0A617-2BCF-B733-AEBE-233563689DC5}"/>
              </a:ext>
            </a:extLst>
          </p:cNvPr>
          <p:cNvPicPr>
            <a:picLocks noChangeAspect="1"/>
          </p:cNvPicPr>
          <p:nvPr/>
        </p:nvPicPr>
        <p:blipFill>
          <a:blip r:embed="rId4"/>
          <a:stretch>
            <a:fillRect/>
          </a:stretch>
        </p:blipFill>
        <p:spPr>
          <a:xfrm>
            <a:off x="537238" y="2596446"/>
            <a:ext cx="6059285" cy="4067491"/>
          </a:xfrm>
          <a:prstGeom prst="rect">
            <a:avLst/>
          </a:prstGeom>
        </p:spPr>
      </p:pic>
      <p:sp>
        <p:nvSpPr>
          <p:cNvPr id="7" name="TextBox 6">
            <a:extLst>
              <a:ext uri="{FF2B5EF4-FFF2-40B4-BE49-F238E27FC236}">
                <a16:creationId xmlns:a16="http://schemas.microsoft.com/office/drawing/2014/main" id="{37A2F584-E763-31C6-369A-95CDDBCBE4C9}"/>
              </a:ext>
            </a:extLst>
          </p:cNvPr>
          <p:cNvSpPr txBox="1"/>
          <p:nvPr/>
        </p:nvSpPr>
        <p:spPr>
          <a:xfrm>
            <a:off x="7078376" y="2808984"/>
            <a:ext cx="3920737" cy="923330"/>
          </a:xfrm>
          <a:prstGeom prst="rect">
            <a:avLst/>
          </a:prstGeom>
          <a:noFill/>
        </p:spPr>
        <p:txBody>
          <a:bodyPr wrap="square" rtlCol="0">
            <a:spAutoFit/>
          </a:bodyPr>
          <a:lstStyle/>
          <a:p>
            <a:r>
              <a:rPr lang="en-US" dirty="0"/>
              <a:t>Ref: </a:t>
            </a:r>
          </a:p>
          <a:p>
            <a:r>
              <a:rPr lang="en-US" dirty="0"/>
              <a:t>Probabilistic Topic Models: Origins and Challenges, David M. </a:t>
            </a:r>
            <a:r>
              <a:rPr lang="en-US" dirty="0" err="1"/>
              <a:t>Blei</a:t>
            </a:r>
            <a:r>
              <a:rPr lang="en-US" dirty="0"/>
              <a:t>, 2013</a:t>
            </a:r>
          </a:p>
        </p:txBody>
      </p:sp>
    </p:spTree>
    <p:extLst>
      <p:ext uri="{BB962C8B-B14F-4D97-AF65-F5344CB8AC3E}">
        <p14:creationId xmlns:p14="http://schemas.microsoft.com/office/powerpoint/2010/main" val="388291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37238"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Outline Slide</a:t>
            </a:r>
          </a:p>
        </p:txBody>
      </p:sp>
      <p:sp>
        <p:nvSpPr>
          <p:cNvPr id="6" name="TextBox 5">
            <a:extLst>
              <a:ext uri="{FF2B5EF4-FFF2-40B4-BE49-F238E27FC236}">
                <a16:creationId xmlns:a16="http://schemas.microsoft.com/office/drawing/2014/main" id="{5AF15FDF-13BD-6198-561C-B9884FE14A35}"/>
              </a:ext>
            </a:extLst>
          </p:cNvPr>
          <p:cNvSpPr txBox="1"/>
          <p:nvPr/>
        </p:nvSpPr>
        <p:spPr>
          <a:xfrm>
            <a:off x="537238" y="1720840"/>
            <a:ext cx="6094902" cy="3416320"/>
          </a:xfrm>
          <a:prstGeom prst="rect">
            <a:avLst/>
          </a:prstGeom>
          <a:noFill/>
        </p:spPr>
        <p:txBody>
          <a:bodyPr wrap="square">
            <a:spAutoFit/>
          </a:bodyPr>
          <a:lstStyle/>
          <a:p>
            <a:pPr marL="342900" indent="-342900">
              <a:buFont typeface="Arial" panose="020B0604020202020204" pitchFamily="34" charset="0"/>
              <a:buChar char="•"/>
            </a:pPr>
            <a:r>
              <a:rPr lang="en-US" sz="2400" i="0" dirty="0">
                <a:effectLst/>
                <a:latin typeface="Times New Roman" panose="02020603050405020304" pitchFamily="18" charset="0"/>
              </a:rPr>
              <a:t>Introduction</a:t>
            </a:r>
          </a:p>
          <a:p>
            <a:pPr marL="342900" indent="-342900">
              <a:buFont typeface="Arial" panose="020B0604020202020204" pitchFamily="34" charset="0"/>
              <a:buChar char="•"/>
            </a:pPr>
            <a:r>
              <a:rPr lang="en-US" sz="2400" dirty="0">
                <a:latin typeface="Times New Roman" panose="02020603050405020304" pitchFamily="18" charset="0"/>
              </a:rPr>
              <a:t>Experiment and Methods</a:t>
            </a:r>
          </a:p>
          <a:p>
            <a:pPr marL="342900" indent="-342900">
              <a:buFont typeface="Arial" panose="020B0604020202020204" pitchFamily="34" charset="0"/>
              <a:buChar char="•"/>
            </a:pPr>
            <a:r>
              <a:rPr lang="en-US" sz="2400" i="0" dirty="0">
                <a:effectLst/>
                <a:latin typeface="Times New Roman" panose="02020603050405020304" pitchFamily="18" charset="0"/>
              </a:rPr>
              <a:t>Results and Discussion</a:t>
            </a:r>
          </a:p>
          <a:p>
            <a:pPr marL="342900" indent="-342900">
              <a:buFont typeface="Arial" panose="020B0604020202020204" pitchFamily="34" charset="0"/>
              <a:buChar char="•"/>
            </a:pPr>
            <a:r>
              <a:rPr lang="en-US" sz="2400" dirty="0">
                <a:latin typeface="Times New Roman" panose="02020603050405020304" pitchFamily="18" charset="0"/>
              </a:rPr>
              <a:t>Conclusions</a:t>
            </a:r>
          </a:p>
          <a:p>
            <a:pPr marL="342900" indent="-342900">
              <a:buFont typeface="Arial" panose="020B0604020202020204" pitchFamily="34" charset="0"/>
              <a:buChar char="•"/>
            </a:pPr>
            <a:r>
              <a:rPr lang="en-US" sz="2400" dirty="0">
                <a:latin typeface="Times New Roman" panose="02020603050405020304" pitchFamily="18" charset="0"/>
              </a:rPr>
              <a:t>Questions</a:t>
            </a:r>
          </a:p>
          <a:p>
            <a:pPr marL="342900" indent="-342900">
              <a:buFont typeface="Arial" panose="020B0604020202020204" pitchFamily="34" charset="0"/>
              <a:buChar char="•"/>
            </a:pPr>
            <a:r>
              <a:rPr lang="en-US" sz="2400" dirty="0">
                <a:latin typeface="Times New Roman" panose="02020603050405020304" pitchFamily="18" charset="0"/>
              </a:rPr>
              <a:t>Thanks</a:t>
            </a:r>
          </a:p>
          <a:p>
            <a:pPr marL="342900" indent="-342900">
              <a:buFont typeface="Arial" panose="020B0604020202020204" pitchFamily="34" charset="0"/>
              <a:buChar char="•"/>
            </a:pPr>
            <a:r>
              <a:rPr lang="en-US" sz="2400" dirty="0">
                <a:latin typeface="Times New Roman" panose="02020603050405020304" pitchFamily="18" charset="0"/>
              </a:rPr>
              <a:t>Reference</a:t>
            </a:r>
          </a:p>
          <a:p>
            <a:pPr marL="342900" indent="-342900">
              <a:buFont typeface="Arial" panose="020B0604020202020204" pitchFamily="34" charset="0"/>
              <a:buChar char="•"/>
            </a:pPr>
            <a:r>
              <a:rPr lang="en-US" sz="2400" dirty="0">
                <a:latin typeface="Times New Roman" panose="02020603050405020304" pitchFamily="18" charset="0"/>
              </a:rPr>
              <a:t>Appendix</a:t>
            </a:r>
          </a:p>
          <a:p>
            <a:pPr marL="342900" indent="-342900">
              <a:buFont typeface="Arial" panose="020B0604020202020204" pitchFamily="34" charset="0"/>
              <a:buChar char="•"/>
            </a:pPr>
            <a:endParaRPr lang="en-US" sz="2400" dirty="0">
              <a:latin typeface="Times New Roman" panose="02020603050405020304" pitchFamily="18" charset="0"/>
              <a:ea typeface="Fira Sans" panose="020B0503050000020004" pitchFamily="34" charset="0"/>
              <a:cs typeface="Times New Roman" panose="02020603050405020304" pitchFamily="18" charset="0"/>
            </a:endParaRPr>
          </a:p>
        </p:txBody>
      </p:sp>
    </p:spTree>
    <p:extLst>
      <p:ext uri="{BB962C8B-B14F-4D97-AF65-F5344CB8AC3E}">
        <p14:creationId xmlns:p14="http://schemas.microsoft.com/office/powerpoint/2010/main" val="60666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27C9450-2CE9-BD66-3A0D-F2D3C4BF8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690455"/>
            <a:ext cx="280946" cy="128525"/>
          </a:xfrm>
          <a:prstGeom prst="rect">
            <a:avLst/>
          </a:prstGeom>
        </p:spPr>
      </p:pic>
      <p:sp>
        <p:nvSpPr>
          <p:cNvPr id="4" name="TextBox 3">
            <a:extLst>
              <a:ext uri="{FF2B5EF4-FFF2-40B4-BE49-F238E27FC236}">
                <a16:creationId xmlns:a16="http://schemas.microsoft.com/office/drawing/2014/main" id="{BF9137EA-CC6E-B34C-E0AB-CC629DDE25D6}"/>
              </a:ext>
            </a:extLst>
          </p:cNvPr>
          <p:cNvSpPr txBox="1"/>
          <p:nvPr/>
        </p:nvSpPr>
        <p:spPr>
          <a:xfrm>
            <a:off x="537238" y="948375"/>
            <a:ext cx="9067136" cy="553998"/>
          </a:xfrm>
          <a:prstGeom prst="rect">
            <a:avLst/>
          </a:prstGeom>
          <a:noFill/>
        </p:spPr>
        <p:txBody>
          <a:bodyPr wrap="square" lIns="0" tIns="0" rIns="0" bIns="0" rtlCol="0">
            <a:spAutoFit/>
          </a:bodyPr>
          <a:lstStyle/>
          <a:p>
            <a:r>
              <a:rPr lang="en-US" sz="3600" b="1" dirty="0">
                <a:solidFill>
                  <a:srgbClr val="003DA5"/>
                </a:solidFill>
                <a:latin typeface="Fira Sans" panose="020B0503050000020004" pitchFamily="34" charset="0"/>
                <a:ea typeface="Fira Sans" panose="020B0503050000020004" pitchFamily="34" charset="0"/>
              </a:rPr>
              <a:t>Outline Slide --- e.g.</a:t>
            </a:r>
          </a:p>
        </p:txBody>
      </p:sp>
      <p:pic>
        <p:nvPicPr>
          <p:cNvPr id="5" name="Picture 4">
            <a:extLst>
              <a:ext uri="{FF2B5EF4-FFF2-40B4-BE49-F238E27FC236}">
                <a16:creationId xmlns:a16="http://schemas.microsoft.com/office/drawing/2014/main" id="{BDFFD293-01C8-B029-E773-AFEC2EF18E6E}"/>
              </a:ext>
            </a:extLst>
          </p:cNvPr>
          <p:cNvPicPr>
            <a:picLocks noChangeAspect="1"/>
          </p:cNvPicPr>
          <p:nvPr/>
        </p:nvPicPr>
        <p:blipFill>
          <a:blip r:embed="rId4"/>
          <a:stretch>
            <a:fillRect/>
          </a:stretch>
        </p:blipFill>
        <p:spPr>
          <a:xfrm>
            <a:off x="609601" y="2125085"/>
            <a:ext cx="6435884" cy="3997156"/>
          </a:xfrm>
          <a:prstGeom prst="rect">
            <a:avLst/>
          </a:prstGeom>
        </p:spPr>
      </p:pic>
      <p:sp>
        <p:nvSpPr>
          <p:cNvPr id="9" name="TextBox 8">
            <a:extLst>
              <a:ext uri="{FF2B5EF4-FFF2-40B4-BE49-F238E27FC236}">
                <a16:creationId xmlns:a16="http://schemas.microsoft.com/office/drawing/2014/main" id="{F60012DD-32D4-59EE-8B05-02BB66A4D87F}"/>
              </a:ext>
            </a:extLst>
          </p:cNvPr>
          <p:cNvSpPr txBox="1"/>
          <p:nvPr/>
        </p:nvSpPr>
        <p:spPr>
          <a:xfrm>
            <a:off x="6532367" y="2087965"/>
            <a:ext cx="3920737" cy="923330"/>
          </a:xfrm>
          <a:prstGeom prst="rect">
            <a:avLst/>
          </a:prstGeom>
          <a:noFill/>
        </p:spPr>
        <p:txBody>
          <a:bodyPr wrap="square" rtlCol="0">
            <a:spAutoFit/>
          </a:bodyPr>
          <a:lstStyle/>
          <a:p>
            <a:r>
              <a:rPr lang="en-US" dirty="0"/>
              <a:t>Ref: </a:t>
            </a:r>
          </a:p>
          <a:p>
            <a:r>
              <a:rPr lang="en-US" dirty="0"/>
              <a:t>Probabilistic Topic Models: Origins and Challenges, David M. </a:t>
            </a:r>
            <a:r>
              <a:rPr lang="en-US" dirty="0" err="1"/>
              <a:t>Blei</a:t>
            </a:r>
            <a:r>
              <a:rPr lang="en-US" dirty="0"/>
              <a:t>, 2013</a:t>
            </a:r>
          </a:p>
        </p:txBody>
      </p:sp>
    </p:spTree>
    <p:extLst>
      <p:ext uri="{BB962C8B-B14F-4D97-AF65-F5344CB8AC3E}">
        <p14:creationId xmlns:p14="http://schemas.microsoft.com/office/powerpoint/2010/main" val="2505438763"/>
      </p:ext>
    </p:extLst>
  </p:cSld>
  <p:clrMapOvr>
    <a:masterClrMapping/>
  </p:clrMapOvr>
</p:sld>
</file>

<file path=ppt/theme/theme1.xml><?xml version="1.0" encoding="utf-8"?>
<a:theme xmlns:a="http://schemas.openxmlformats.org/drawingml/2006/main" name="UCR-Basi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R-Basic" id="{B1EB9DCA-6722-2F4F-AE2C-40DF00F38B98}" vid="{AA0F1AD8-0441-FC4A-ACBC-EFC826AEB0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551</TotalTime>
  <Words>1072</Words>
  <Application>Microsoft Office PowerPoint</Application>
  <PresentationFormat>Widescreen</PresentationFormat>
  <Paragraphs>262</Paragraphs>
  <Slides>34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Fira Sans</vt:lpstr>
      <vt:lpstr>Fira Sans Book</vt:lpstr>
      <vt:lpstr>Times New Roman</vt:lpstr>
      <vt:lpstr>Calibri</vt:lpstr>
      <vt:lpstr>Fira Sans Medium</vt:lpstr>
      <vt:lpstr>Wingdings</vt:lpstr>
      <vt:lpstr>UCR-Basic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Fabia Sanz</dc:creator>
  <cp:keywords/>
  <dc:description/>
  <cp:lastModifiedBy>Ligeer Ce</cp:lastModifiedBy>
  <cp:revision>89</cp:revision>
  <dcterms:created xsi:type="dcterms:W3CDTF">2020-04-15T23:29:48Z</dcterms:created>
  <dcterms:modified xsi:type="dcterms:W3CDTF">2023-07-07T11:09:26Z</dcterms:modified>
  <cp:category/>
</cp:coreProperties>
</file>